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322" r:id="rId4"/>
    <p:sldId id="323" r:id="rId5"/>
    <p:sldId id="275" r:id="rId6"/>
    <p:sldId id="306" r:id="rId7"/>
    <p:sldId id="308" r:id="rId8"/>
    <p:sldId id="277" r:id="rId9"/>
    <p:sldId id="302" r:id="rId10"/>
    <p:sldId id="313" r:id="rId11"/>
    <p:sldId id="324" r:id="rId12"/>
    <p:sldId id="283" r:id="rId13"/>
    <p:sldId id="314" r:id="rId14"/>
    <p:sldId id="294" r:id="rId15"/>
    <p:sldId id="325" r:id="rId16"/>
    <p:sldId id="318" r:id="rId17"/>
    <p:sldId id="317" r:id="rId18"/>
    <p:sldId id="319" r:id="rId19"/>
    <p:sldId id="286" r:id="rId20"/>
    <p:sldId id="321" r:id="rId21"/>
    <p:sldId id="32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9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PS%20Statistics\CPI%20ca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PS%20Statistics\CPI%20c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v>Volume</c:v>
          </c:tx>
          <c:spPr>
            <a:ln w="12700"/>
          </c:spPr>
          <c:marker>
            <c:spPr>
              <a:ln w="3175"/>
            </c:spPr>
          </c:marker>
          <c:trendline>
            <c:spPr>
              <a:ln w="3175">
                <a:solidFill>
                  <a:schemeClr val="accent2"/>
                </a:solidFill>
              </a:ln>
            </c:spPr>
            <c:trendlineType val="linear"/>
            <c:dispRSqr val="0"/>
            <c:dispEq val="0"/>
          </c:trendline>
          <c:cat>
            <c:numRef>
              <c:f>'Monthly Financials'!$C$3:$CV$3</c:f>
              <c:numCache>
                <c:formatCode>[$-409]mmm\-yy;@</c:formatCode>
                <c:ptCount val="98"/>
                <c:pt idx="0">
                  <c:v>39814</c:v>
                </c:pt>
                <c:pt idx="1">
                  <c:v>39845</c:v>
                </c:pt>
                <c:pt idx="2">
                  <c:v>39873</c:v>
                </c:pt>
                <c:pt idx="3">
                  <c:v>39904</c:v>
                </c:pt>
                <c:pt idx="4">
                  <c:v>39934</c:v>
                </c:pt>
                <c:pt idx="5">
                  <c:v>39965</c:v>
                </c:pt>
                <c:pt idx="6">
                  <c:v>39995</c:v>
                </c:pt>
                <c:pt idx="7">
                  <c:v>40026</c:v>
                </c:pt>
                <c:pt idx="8">
                  <c:v>40057</c:v>
                </c:pt>
                <c:pt idx="9">
                  <c:v>40087</c:v>
                </c:pt>
                <c:pt idx="10">
                  <c:v>40118</c:v>
                </c:pt>
                <c:pt idx="11">
                  <c:v>40148</c:v>
                </c:pt>
                <c:pt idx="12">
                  <c:v>40179</c:v>
                </c:pt>
                <c:pt idx="13">
                  <c:v>40210</c:v>
                </c:pt>
                <c:pt idx="14">
                  <c:v>40238</c:v>
                </c:pt>
                <c:pt idx="15">
                  <c:v>40269</c:v>
                </c:pt>
                <c:pt idx="16">
                  <c:v>40299</c:v>
                </c:pt>
                <c:pt idx="17">
                  <c:v>40330</c:v>
                </c:pt>
                <c:pt idx="18">
                  <c:v>40360</c:v>
                </c:pt>
                <c:pt idx="19">
                  <c:v>40391</c:v>
                </c:pt>
                <c:pt idx="20">
                  <c:v>40422</c:v>
                </c:pt>
                <c:pt idx="21">
                  <c:v>40452</c:v>
                </c:pt>
                <c:pt idx="22">
                  <c:v>40483</c:v>
                </c:pt>
                <c:pt idx="23">
                  <c:v>40513</c:v>
                </c:pt>
                <c:pt idx="24">
                  <c:v>40544</c:v>
                </c:pt>
                <c:pt idx="25">
                  <c:v>40575</c:v>
                </c:pt>
                <c:pt idx="26">
                  <c:v>40603</c:v>
                </c:pt>
                <c:pt idx="27">
                  <c:v>40634</c:v>
                </c:pt>
                <c:pt idx="28">
                  <c:v>40664</c:v>
                </c:pt>
                <c:pt idx="29">
                  <c:v>40695</c:v>
                </c:pt>
                <c:pt idx="30">
                  <c:v>40725</c:v>
                </c:pt>
                <c:pt idx="31">
                  <c:v>40756</c:v>
                </c:pt>
                <c:pt idx="32">
                  <c:v>40787</c:v>
                </c:pt>
                <c:pt idx="33">
                  <c:v>40817</c:v>
                </c:pt>
                <c:pt idx="34">
                  <c:v>40848</c:v>
                </c:pt>
                <c:pt idx="35">
                  <c:v>40878</c:v>
                </c:pt>
                <c:pt idx="36">
                  <c:v>40909</c:v>
                </c:pt>
                <c:pt idx="37">
                  <c:v>40940</c:v>
                </c:pt>
                <c:pt idx="38">
                  <c:v>40969</c:v>
                </c:pt>
                <c:pt idx="39">
                  <c:v>41000</c:v>
                </c:pt>
                <c:pt idx="40">
                  <c:v>41030</c:v>
                </c:pt>
                <c:pt idx="41">
                  <c:v>41061</c:v>
                </c:pt>
                <c:pt idx="42">
                  <c:v>41091</c:v>
                </c:pt>
                <c:pt idx="43">
                  <c:v>41122</c:v>
                </c:pt>
                <c:pt idx="44">
                  <c:v>41153</c:v>
                </c:pt>
                <c:pt idx="45">
                  <c:v>41183</c:v>
                </c:pt>
                <c:pt idx="46">
                  <c:v>41214</c:v>
                </c:pt>
                <c:pt idx="47">
                  <c:v>41244</c:v>
                </c:pt>
                <c:pt idx="48">
                  <c:v>41275</c:v>
                </c:pt>
                <c:pt idx="49">
                  <c:v>41306</c:v>
                </c:pt>
                <c:pt idx="50">
                  <c:v>41334</c:v>
                </c:pt>
                <c:pt idx="51">
                  <c:v>41365</c:v>
                </c:pt>
                <c:pt idx="52">
                  <c:v>41395</c:v>
                </c:pt>
                <c:pt idx="53">
                  <c:v>41426</c:v>
                </c:pt>
                <c:pt idx="54">
                  <c:v>41456</c:v>
                </c:pt>
                <c:pt idx="55">
                  <c:v>41487</c:v>
                </c:pt>
                <c:pt idx="56">
                  <c:v>41518</c:v>
                </c:pt>
                <c:pt idx="57">
                  <c:v>41548</c:v>
                </c:pt>
                <c:pt idx="58">
                  <c:v>41579</c:v>
                </c:pt>
                <c:pt idx="59">
                  <c:v>41609</c:v>
                </c:pt>
                <c:pt idx="60">
                  <c:v>41640</c:v>
                </c:pt>
                <c:pt idx="61">
                  <c:v>41671</c:v>
                </c:pt>
                <c:pt idx="62">
                  <c:v>41699</c:v>
                </c:pt>
                <c:pt idx="63">
                  <c:v>41730</c:v>
                </c:pt>
                <c:pt idx="64">
                  <c:v>41760</c:v>
                </c:pt>
                <c:pt idx="65">
                  <c:v>41791</c:v>
                </c:pt>
                <c:pt idx="66">
                  <c:v>41821</c:v>
                </c:pt>
                <c:pt idx="67">
                  <c:v>41852</c:v>
                </c:pt>
                <c:pt idx="68">
                  <c:v>41883</c:v>
                </c:pt>
                <c:pt idx="69">
                  <c:v>41913</c:v>
                </c:pt>
                <c:pt idx="70">
                  <c:v>41944</c:v>
                </c:pt>
                <c:pt idx="71">
                  <c:v>41974</c:v>
                </c:pt>
                <c:pt idx="72">
                  <c:v>42005</c:v>
                </c:pt>
                <c:pt idx="73">
                  <c:v>42036</c:v>
                </c:pt>
                <c:pt idx="74">
                  <c:v>42064</c:v>
                </c:pt>
                <c:pt idx="75">
                  <c:v>42095</c:v>
                </c:pt>
                <c:pt idx="76">
                  <c:v>42125</c:v>
                </c:pt>
                <c:pt idx="77">
                  <c:v>42156</c:v>
                </c:pt>
                <c:pt idx="78">
                  <c:v>42186</c:v>
                </c:pt>
                <c:pt idx="79">
                  <c:v>42217</c:v>
                </c:pt>
                <c:pt idx="80">
                  <c:v>42248</c:v>
                </c:pt>
                <c:pt idx="81">
                  <c:v>42278</c:v>
                </c:pt>
                <c:pt idx="82">
                  <c:v>42309</c:v>
                </c:pt>
                <c:pt idx="83">
                  <c:v>42339</c:v>
                </c:pt>
                <c:pt idx="84">
                  <c:v>42370</c:v>
                </c:pt>
                <c:pt idx="85">
                  <c:v>42401</c:v>
                </c:pt>
                <c:pt idx="86">
                  <c:v>42430</c:v>
                </c:pt>
                <c:pt idx="87">
                  <c:v>42461</c:v>
                </c:pt>
                <c:pt idx="88">
                  <c:v>42491</c:v>
                </c:pt>
                <c:pt idx="89">
                  <c:v>42522</c:v>
                </c:pt>
                <c:pt idx="90">
                  <c:v>42552</c:v>
                </c:pt>
                <c:pt idx="91">
                  <c:v>42583</c:v>
                </c:pt>
                <c:pt idx="92">
                  <c:v>42614</c:v>
                </c:pt>
                <c:pt idx="93">
                  <c:v>42644</c:v>
                </c:pt>
                <c:pt idx="94">
                  <c:v>42675</c:v>
                </c:pt>
                <c:pt idx="95">
                  <c:v>42705</c:v>
                </c:pt>
                <c:pt idx="96">
                  <c:v>42752</c:v>
                </c:pt>
                <c:pt idx="97">
                  <c:v>42783</c:v>
                </c:pt>
              </c:numCache>
            </c:numRef>
          </c:cat>
          <c:val>
            <c:numRef>
              <c:f>'Monthly Financials'!$C$26:$CV$26</c:f>
              <c:numCache>
                <c:formatCode>#,##0;[Red]#,##0</c:formatCode>
                <c:ptCount val="98"/>
                <c:pt idx="0">
                  <c:v>15080</c:v>
                </c:pt>
                <c:pt idx="1">
                  <c:v>13620</c:v>
                </c:pt>
                <c:pt idx="2">
                  <c:v>14961</c:v>
                </c:pt>
                <c:pt idx="3">
                  <c:v>14745</c:v>
                </c:pt>
                <c:pt idx="4">
                  <c:v>13335</c:v>
                </c:pt>
                <c:pt idx="5">
                  <c:v>13487</c:v>
                </c:pt>
                <c:pt idx="6">
                  <c:v>13809</c:v>
                </c:pt>
                <c:pt idx="7">
                  <c:v>13544</c:v>
                </c:pt>
                <c:pt idx="8">
                  <c:v>14369</c:v>
                </c:pt>
                <c:pt idx="9">
                  <c:v>15680</c:v>
                </c:pt>
                <c:pt idx="10">
                  <c:v>14561</c:v>
                </c:pt>
                <c:pt idx="11">
                  <c:v>15507</c:v>
                </c:pt>
                <c:pt idx="12">
                  <c:v>13920</c:v>
                </c:pt>
                <c:pt idx="13">
                  <c:v>12979</c:v>
                </c:pt>
                <c:pt idx="14">
                  <c:v>15441</c:v>
                </c:pt>
                <c:pt idx="15">
                  <c:v>14421</c:v>
                </c:pt>
                <c:pt idx="16">
                  <c:v>13244</c:v>
                </c:pt>
                <c:pt idx="17">
                  <c:v>13187</c:v>
                </c:pt>
                <c:pt idx="18">
                  <c:v>13761</c:v>
                </c:pt>
                <c:pt idx="19">
                  <c:v>13721</c:v>
                </c:pt>
                <c:pt idx="20">
                  <c:v>14130</c:v>
                </c:pt>
                <c:pt idx="21">
                  <c:v>16423</c:v>
                </c:pt>
                <c:pt idx="22">
                  <c:v>15039</c:v>
                </c:pt>
                <c:pt idx="23">
                  <c:v>14896</c:v>
                </c:pt>
                <c:pt idx="24">
                  <c:v>13745</c:v>
                </c:pt>
                <c:pt idx="25">
                  <c:v>12760</c:v>
                </c:pt>
                <c:pt idx="26">
                  <c:v>14502</c:v>
                </c:pt>
                <c:pt idx="27">
                  <c:v>13809</c:v>
                </c:pt>
                <c:pt idx="28">
                  <c:v>12988</c:v>
                </c:pt>
                <c:pt idx="29">
                  <c:v>13045</c:v>
                </c:pt>
                <c:pt idx="30">
                  <c:v>12952</c:v>
                </c:pt>
                <c:pt idx="31">
                  <c:v>13945</c:v>
                </c:pt>
                <c:pt idx="32">
                  <c:v>14104</c:v>
                </c:pt>
                <c:pt idx="33">
                  <c:v>14811</c:v>
                </c:pt>
                <c:pt idx="34">
                  <c:v>14769</c:v>
                </c:pt>
                <c:pt idx="35">
                  <c:v>14167</c:v>
                </c:pt>
                <c:pt idx="36">
                  <c:v>13390</c:v>
                </c:pt>
                <c:pt idx="37">
                  <c:v>12526</c:v>
                </c:pt>
                <c:pt idx="38">
                  <c:v>13558</c:v>
                </c:pt>
                <c:pt idx="39">
                  <c:v>12988</c:v>
                </c:pt>
                <c:pt idx="40">
                  <c:v>13148</c:v>
                </c:pt>
                <c:pt idx="41">
                  <c:v>12386</c:v>
                </c:pt>
                <c:pt idx="42">
                  <c:v>12438</c:v>
                </c:pt>
                <c:pt idx="43">
                  <c:v>13340</c:v>
                </c:pt>
                <c:pt idx="44">
                  <c:v>12338</c:v>
                </c:pt>
                <c:pt idx="45">
                  <c:v>16068</c:v>
                </c:pt>
                <c:pt idx="46">
                  <c:v>14175</c:v>
                </c:pt>
                <c:pt idx="47">
                  <c:v>13251</c:v>
                </c:pt>
                <c:pt idx="48">
                  <c:v>13597</c:v>
                </c:pt>
                <c:pt idx="49">
                  <c:v>11950</c:v>
                </c:pt>
                <c:pt idx="50">
                  <c:v>13252</c:v>
                </c:pt>
                <c:pt idx="51">
                  <c:v>13118</c:v>
                </c:pt>
                <c:pt idx="52">
                  <c:v>12848</c:v>
                </c:pt>
                <c:pt idx="53">
                  <c:v>11907</c:v>
                </c:pt>
                <c:pt idx="54">
                  <c:v>12606</c:v>
                </c:pt>
                <c:pt idx="55">
                  <c:v>12851</c:v>
                </c:pt>
                <c:pt idx="56">
                  <c:v>12761</c:v>
                </c:pt>
                <c:pt idx="57">
                  <c:v>14616</c:v>
                </c:pt>
                <c:pt idx="58">
                  <c:v>13907</c:v>
                </c:pt>
                <c:pt idx="59">
                  <c:v>13515</c:v>
                </c:pt>
                <c:pt idx="60">
                  <c:v>13240</c:v>
                </c:pt>
                <c:pt idx="61">
                  <c:v>11938</c:v>
                </c:pt>
                <c:pt idx="62">
                  <c:v>12921</c:v>
                </c:pt>
                <c:pt idx="63">
                  <c:v>13238</c:v>
                </c:pt>
                <c:pt idx="64">
                  <c:v>12751</c:v>
                </c:pt>
                <c:pt idx="65">
                  <c:v>11756</c:v>
                </c:pt>
                <c:pt idx="66">
                  <c:v>12555</c:v>
                </c:pt>
                <c:pt idx="67">
                  <c:v>12457</c:v>
                </c:pt>
                <c:pt idx="68">
                  <c:v>12480</c:v>
                </c:pt>
                <c:pt idx="69">
                  <c:v>15610</c:v>
                </c:pt>
                <c:pt idx="70">
                  <c:v>13217</c:v>
                </c:pt>
                <c:pt idx="71">
                  <c:v>13796</c:v>
                </c:pt>
                <c:pt idx="72">
                  <c:v>12972</c:v>
                </c:pt>
                <c:pt idx="73">
                  <c:v>11791</c:v>
                </c:pt>
                <c:pt idx="74">
                  <c:v>12999</c:v>
                </c:pt>
                <c:pt idx="75">
                  <c:v>12798</c:v>
                </c:pt>
                <c:pt idx="76">
                  <c:v>12167</c:v>
                </c:pt>
                <c:pt idx="77">
                  <c:v>11826</c:v>
                </c:pt>
                <c:pt idx="78">
                  <c:v>12314</c:v>
                </c:pt>
                <c:pt idx="79">
                  <c:v>11924</c:v>
                </c:pt>
                <c:pt idx="80">
                  <c:v>12743</c:v>
                </c:pt>
                <c:pt idx="81">
                  <c:v>14455</c:v>
                </c:pt>
                <c:pt idx="82">
                  <c:v>13554</c:v>
                </c:pt>
                <c:pt idx="83">
                  <c:v>13880</c:v>
                </c:pt>
                <c:pt idx="84">
                  <c:v>12532</c:v>
                </c:pt>
                <c:pt idx="85">
                  <c:v>12493</c:v>
                </c:pt>
                <c:pt idx="86">
                  <c:v>13274</c:v>
                </c:pt>
                <c:pt idx="87">
                  <c:v>12814</c:v>
                </c:pt>
                <c:pt idx="88">
                  <c:v>12054</c:v>
                </c:pt>
                <c:pt idx="89">
                  <c:v>11865</c:v>
                </c:pt>
                <c:pt idx="90">
                  <c:v>11851</c:v>
                </c:pt>
                <c:pt idx="91">
                  <c:v>12540</c:v>
                </c:pt>
                <c:pt idx="92">
                  <c:v>12629</c:v>
                </c:pt>
                <c:pt idx="93">
                  <c:v>14573</c:v>
                </c:pt>
                <c:pt idx="94">
                  <c:v>13948</c:v>
                </c:pt>
                <c:pt idx="95">
                  <c:v>13080</c:v>
                </c:pt>
                <c:pt idx="96">
                  <c:v>12501</c:v>
                </c:pt>
                <c:pt idx="97">
                  <c:v>11426</c:v>
                </c:pt>
              </c:numCache>
            </c:numRef>
          </c:val>
          <c:smooth val="0"/>
        </c:ser>
        <c:ser>
          <c:idx val="1"/>
          <c:order val="1"/>
          <c:tx>
            <c:v>Workhours</c:v>
          </c:tx>
          <c:spPr>
            <a:ln w="12700"/>
          </c:spPr>
          <c:marker>
            <c:symbol val="square"/>
            <c:size val="3"/>
          </c:marker>
          <c:trendline>
            <c:spPr>
              <a:ln>
                <a:solidFill>
                  <a:schemeClr val="accent3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cat>
            <c:numRef>
              <c:f>'Monthly Financials'!$C$3:$CV$3</c:f>
              <c:numCache>
                <c:formatCode>[$-409]mmm\-yy;@</c:formatCode>
                <c:ptCount val="98"/>
                <c:pt idx="0">
                  <c:v>39814</c:v>
                </c:pt>
                <c:pt idx="1">
                  <c:v>39845</c:v>
                </c:pt>
                <c:pt idx="2">
                  <c:v>39873</c:v>
                </c:pt>
                <c:pt idx="3">
                  <c:v>39904</c:v>
                </c:pt>
                <c:pt idx="4">
                  <c:v>39934</c:v>
                </c:pt>
                <c:pt idx="5">
                  <c:v>39965</c:v>
                </c:pt>
                <c:pt idx="6">
                  <c:v>39995</c:v>
                </c:pt>
                <c:pt idx="7">
                  <c:v>40026</c:v>
                </c:pt>
                <c:pt idx="8">
                  <c:v>40057</c:v>
                </c:pt>
                <c:pt idx="9">
                  <c:v>40087</c:v>
                </c:pt>
                <c:pt idx="10">
                  <c:v>40118</c:v>
                </c:pt>
                <c:pt idx="11">
                  <c:v>40148</c:v>
                </c:pt>
                <c:pt idx="12">
                  <c:v>40179</c:v>
                </c:pt>
                <c:pt idx="13">
                  <c:v>40210</c:v>
                </c:pt>
                <c:pt idx="14">
                  <c:v>40238</c:v>
                </c:pt>
                <c:pt idx="15">
                  <c:v>40269</c:v>
                </c:pt>
                <c:pt idx="16">
                  <c:v>40299</c:v>
                </c:pt>
                <c:pt idx="17">
                  <c:v>40330</c:v>
                </c:pt>
                <c:pt idx="18">
                  <c:v>40360</c:v>
                </c:pt>
                <c:pt idx="19">
                  <c:v>40391</c:v>
                </c:pt>
                <c:pt idx="20">
                  <c:v>40422</c:v>
                </c:pt>
                <c:pt idx="21">
                  <c:v>40452</c:v>
                </c:pt>
                <c:pt idx="22">
                  <c:v>40483</c:v>
                </c:pt>
                <c:pt idx="23">
                  <c:v>40513</c:v>
                </c:pt>
                <c:pt idx="24">
                  <c:v>40544</c:v>
                </c:pt>
                <c:pt idx="25">
                  <c:v>40575</c:v>
                </c:pt>
                <c:pt idx="26">
                  <c:v>40603</c:v>
                </c:pt>
                <c:pt idx="27">
                  <c:v>40634</c:v>
                </c:pt>
                <c:pt idx="28">
                  <c:v>40664</c:v>
                </c:pt>
                <c:pt idx="29">
                  <c:v>40695</c:v>
                </c:pt>
                <c:pt idx="30">
                  <c:v>40725</c:v>
                </c:pt>
                <c:pt idx="31">
                  <c:v>40756</c:v>
                </c:pt>
                <c:pt idx="32">
                  <c:v>40787</c:v>
                </c:pt>
                <c:pt idx="33">
                  <c:v>40817</c:v>
                </c:pt>
                <c:pt idx="34">
                  <c:v>40848</c:v>
                </c:pt>
                <c:pt idx="35">
                  <c:v>40878</c:v>
                </c:pt>
                <c:pt idx="36">
                  <c:v>40909</c:v>
                </c:pt>
                <c:pt idx="37">
                  <c:v>40940</c:v>
                </c:pt>
                <c:pt idx="38">
                  <c:v>40969</c:v>
                </c:pt>
                <c:pt idx="39">
                  <c:v>41000</c:v>
                </c:pt>
                <c:pt idx="40">
                  <c:v>41030</c:v>
                </c:pt>
                <c:pt idx="41">
                  <c:v>41061</c:v>
                </c:pt>
                <c:pt idx="42">
                  <c:v>41091</c:v>
                </c:pt>
                <c:pt idx="43">
                  <c:v>41122</c:v>
                </c:pt>
                <c:pt idx="44">
                  <c:v>41153</c:v>
                </c:pt>
                <c:pt idx="45">
                  <c:v>41183</c:v>
                </c:pt>
                <c:pt idx="46">
                  <c:v>41214</c:v>
                </c:pt>
                <c:pt idx="47">
                  <c:v>41244</c:v>
                </c:pt>
                <c:pt idx="48">
                  <c:v>41275</c:v>
                </c:pt>
                <c:pt idx="49">
                  <c:v>41306</c:v>
                </c:pt>
                <c:pt idx="50">
                  <c:v>41334</c:v>
                </c:pt>
                <c:pt idx="51">
                  <c:v>41365</c:v>
                </c:pt>
                <c:pt idx="52">
                  <c:v>41395</c:v>
                </c:pt>
                <c:pt idx="53">
                  <c:v>41426</c:v>
                </c:pt>
                <c:pt idx="54">
                  <c:v>41456</c:v>
                </c:pt>
                <c:pt idx="55">
                  <c:v>41487</c:v>
                </c:pt>
                <c:pt idx="56">
                  <c:v>41518</c:v>
                </c:pt>
                <c:pt idx="57">
                  <c:v>41548</c:v>
                </c:pt>
                <c:pt idx="58">
                  <c:v>41579</c:v>
                </c:pt>
                <c:pt idx="59">
                  <c:v>41609</c:v>
                </c:pt>
                <c:pt idx="60">
                  <c:v>41640</c:v>
                </c:pt>
                <c:pt idx="61">
                  <c:v>41671</c:v>
                </c:pt>
                <c:pt idx="62">
                  <c:v>41699</c:v>
                </c:pt>
                <c:pt idx="63">
                  <c:v>41730</c:v>
                </c:pt>
                <c:pt idx="64">
                  <c:v>41760</c:v>
                </c:pt>
                <c:pt idx="65">
                  <c:v>41791</c:v>
                </c:pt>
                <c:pt idx="66">
                  <c:v>41821</c:v>
                </c:pt>
                <c:pt idx="67">
                  <c:v>41852</c:v>
                </c:pt>
                <c:pt idx="68">
                  <c:v>41883</c:v>
                </c:pt>
                <c:pt idx="69">
                  <c:v>41913</c:v>
                </c:pt>
                <c:pt idx="70">
                  <c:v>41944</c:v>
                </c:pt>
                <c:pt idx="71">
                  <c:v>41974</c:v>
                </c:pt>
                <c:pt idx="72">
                  <c:v>42005</c:v>
                </c:pt>
                <c:pt idx="73">
                  <c:v>42036</c:v>
                </c:pt>
                <c:pt idx="74">
                  <c:v>42064</c:v>
                </c:pt>
                <c:pt idx="75">
                  <c:v>42095</c:v>
                </c:pt>
                <c:pt idx="76">
                  <c:v>42125</c:v>
                </c:pt>
                <c:pt idx="77">
                  <c:v>42156</c:v>
                </c:pt>
                <c:pt idx="78">
                  <c:v>42186</c:v>
                </c:pt>
                <c:pt idx="79">
                  <c:v>42217</c:v>
                </c:pt>
                <c:pt idx="80">
                  <c:v>42248</c:v>
                </c:pt>
                <c:pt idx="81">
                  <c:v>42278</c:v>
                </c:pt>
                <c:pt idx="82">
                  <c:v>42309</c:v>
                </c:pt>
                <c:pt idx="83">
                  <c:v>42339</c:v>
                </c:pt>
                <c:pt idx="84">
                  <c:v>42370</c:v>
                </c:pt>
                <c:pt idx="85">
                  <c:v>42401</c:v>
                </c:pt>
                <c:pt idx="86">
                  <c:v>42430</c:v>
                </c:pt>
                <c:pt idx="87">
                  <c:v>42461</c:v>
                </c:pt>
                <c:pt idx="88">
                  <c:v>42491</c:v>
                </c:pt>
                <c:pt idx="89">
                  <c:v>42522</c:v>
                </c:pt>
                <c:pt idx="90">
                  <c:v>42552</c:v>
                </c:pt>
                <c:pt idx="91">
                  <c:v>42583</c:v>
                </c:pt>
                <c:pt idx="92">
                  <c:v>42614</c:v>
                </c:pt>
                <c:pt idx="93">
                  <c:v>42644</c:v>
                </c:pt>
                <c:pt idx="94">
                  <c:v>42675</c:v>
                </c:pt>
                <c:pt idx="95">
                  <c:v>42705</c:v>
                </c:pt>
                <c:pt idx="96">
                  <c:v>42752</c:v>
                </c:pt>
                <c:pt idx="97">
                  <c:v>42783</c:v>
                </c:pt>
              </c:numCache>
            </c:numRef>
          </c:cat>
          <c:val>
            <c:numRef>
              <c:f>'Monthly Financials'!$C$476:$CV$476</c:f>
              <c:numCache>
                <c:formatCode>#,##0.0</c:formatCode>
                <c:ptCount val="98"/>
                <c:pt idx="0">
                  <c:v>10833.2</c:v>
                </c:pt>
                <c:pt idx="1">
                  <c:v>9788.5</c:v>
                </c:pt>
                <c:pt idx="2">
                  <c:v>10874.1</c:v>
                </c:pt>
                <c:pt idx="3">
                  <c:v>10600.900000000001</c:v>
                </c:pt>
                <c:pt idx="4">
                  <c:v>10008</c:v>
                </c:pt>
                <c:pt idx="5">
                  <c:v>10211.200000000001</c:v>
                </c:pt>
                <c:pt idx="6">
                  <c:v>10156.5</c:v>
                </c:pt>
                <c:pt idx="7">
                  <c:v>10123.300000000001</c:v>
                </c:pt>
                <c:pt idx="8">
                  <c:v>9971.9000000000015</c:v>
                </c:pt>
                <c:pt idx="9">
                  <c:v>10358.6</c:v>
                </c:pt>
                <c:pt idx="10">
                  <c:v>9314.4</c:v>
                </c:pt>
                <c:pt idx="11">
                  <c:v>10657.5</c:v>
                </c:pt>
                <c:pt idx="12">
                  <c:v>9765</c:v>
                </c:pt>
                <c:pt idx="13">
                  <c:v>9088.6</c:v>
                </c:pt>
                <c:pt idx="14">
                  <c:v>10599.2</c:v>
                </c:pt>
                <c:pt idx="15">
                  <c:v>10009</c:v>
                </c:pt>
                <c:pt idx="16">
                  <c:v>9631.7000000000007</c:v>
                </c:pt>
                <c:pt idx="17">
                  <c:v>9706.7000000000007</c:v>
                </c:pt>
                <c:pt idx="18">
                  <c:v>9650.2000000000007</c:v>
                </c:pt>
                <c:pt idx="19">
                  <c:v>9819.2000000000007</c:v>
                </c:pt>
                <c:pt idx="20">
                  <c:v>9609.3000000000011</c:v>
                </c:pt>
                <c:pt idx="21">
                  <c:v>9738.2000000000007</c:v>
                </c:pt>
                <c:pt idx="22">
                  <c:v>9448.6</c:v>
                </c:pt>
                <c:pt idx="23">
                  <c:v>10512.300000000001</c:v>
                </c:pt>
                <c:pt idx="24">
                  <c:v>9444.6</c:v>
                </c:pt>
                <c:pt idx="25">
                  <c:v>8812.2000000000007</c:v>
                </c:pt>
                <c:pt idx="26">
                  <c:v>10242.400000000001</c:v>
                </c:pt>
                <c:pt idx="27">
                  <c:v>9636.9</c:v>
                </c:pt>
                <c:pt idx="28">
                  <c:v>9418.2000000000007</c:v>
                </c:pt>
                <c:pt idx="29">
                  <c:v>9477.4</c:v>
                </c:pt>
                <c:pt idx="30">
                  <c:v>9014.7000000000007</c:v>
                </c:pt>
                <c:pt idx="31">
                  <c:v>9833.6</c:v>
                </c:pt>
                <c:pt idx="32">
                  <c:v>9332.6</c:v>
                </c:pt>
                <c:pt idx="33">
                  <c:v>9449.5</c:v>
                </c:pt>
                <c:pt idx="34">
                  <c:v>9179.1</c:v>
                </c:pt>
                <c:pt idx="35">
                  <c:v>10215.300000000001</c:v>
                </c:pt>
                <c:pt idx="36">
                  <c:v>9195.3000000000011</c:v>
                </c:pt>
                <c:pt idx="37">
                  <c:v>8925.2000000000007</c:v>
                </c:pt>
                <c:pt idx="38">
                  <c:v>9820.6</c:v>
                </c:pt>
                <c:pt idx="39">
                  <c:v>9178.6</c:v>
                </c:pt>
                <c:pt idx="40">
                  <c:v>9234.4</c:v>
                </c:pt>
                <c:pt idx="41">
                  <c:v>9172.4</c:v>
                </c:pt>
                <c:pt idx="42">
                  <c:v>8966.4</c:v>
                </c:pt>
                <c:pt idx="43">
                  <c:v>9651.4</c:v>
                </c:pt>
                <c:pt idx="44">
                  <c:v>8859.4</c:v>
                </c:pt>
                <c:pt idx="45">
                  <c:v>9730.1</c:v>
                </c:pt>
                <c:pt idx="46">
                  <c:v>9159.1</c:v>
                </c:pt>
                <c:pt idx="47">
                  <c:v>9851.3000000000011</c:v>
                </c:pt>
                <c:pt idx="48">
                  <c:v>9406.8000000000011</c:v>
                </c:pt>
                <c:pt idx="49">
                  <c:v>8459.3000000000011</c:v>
                </c:pt>
                <c:pt idx="50">
                  <c:v>9394.8000000000011</c:v>
                </c:pt>
                <c:pt idx="51">
                  <c:v>9396</c:v>
                </c:pt>
                <c:pt idx="52">
                  <c:v>9318.1</c:v>
                </c:pt>
                <c:pt idx="53">
                  <c:v>8751.7000000000007</c:v>
                </c:pt>
                <c:pt idx="54">
                  <c:v>9126.5</c:v>
                </c:pt>
                <c:pt idx="55">
                  <c:v>9412.6</c:v>
                </c:pt>
                <c:pt idx="56">
                  <c:v>8819.3000000000011</c:v>
                </c:pt>
                <c:pt idx="57">
                  <c:v>9579.6</c:v>
                </c:pt>
                <c:pt idx="58">
                  <c:v>8973.6</c:v>
                </c:pt>
                <c:pt idx="59">
                  <c:v>10085.300000000001</c:v>
                </c:pt>
                <c:pt idx="60">
                  <c:v>9311.4</c:v>
                </c:pt>
                <c:pt idx="61">
                  <c:v>8445.7000000000007</c:v>
                </c:pt>
                <c:pt idx="62">
                  <c:v>9427.8000000000011</c:v>
                </c:pt>
                <c:pt idx="63">
                  <c:v>9350.4</c:v>
                </c:pt>
                <c:pt idx="64">
                  <c:v>9266.9</c:v>
                </c:pt>
                <c:pt idx="65">
                  <c:v>8806.9</c:v>
                </c:pt>
                <c:pt idx="66">
                  <c:v>9114</c:v>
                </c:pt>
                <c:pt idx="67">
                  <c:v>9070.9</c:v>
                </c:pt>
                <c:pt idx="68">
                  <c:v>9099</c:v>
                </c:pt>
                <c:pt idx="69">
                  <c:v>9719.6</c:v>
                </c:pt>
                <c:pt idx="70">
                  <c:v>8821.4</c:v>
                </c:pt>
                <c:pt idx="71">
                  <c:v>10741.300000000001</c:v>
                </c:pt>
                <c:pt idx="72">
                  <c:v>9312.1</c:v>
                </c:pt>
                <c:pt idx="73">
                  <c:v>8599.2000000000007</c:v>
                </c:pt>
                <c:pt idx="74">
                  <c:v>9652.7000000000007</c:v>
                </c:pt>
                <c:pt idx="75">
                  <c:v>9486.2000000000007</c:v>
                </c:pt>
                <c:pt idx="76">
                  <c:v>9085.3000000000011</c:v>
                </c:pt>
                <c:pt idx="77">
                  <c:v>9319.6</c:v>
                </c:pt>
                <c:pt idx="78">
                  <c:v>9346.9</c:v>
                </c:pt>
                <c:pt idx="79">
                  <c:v>9327.3000000000011</c:v>
                </c:pt>
                <c:pt idx="80">
                  <c:v>9257.4</c:v>
                </c:pt>
                <c:pt idx="81">
                  <c:v>9758.3000000000011</c:v>
                </c:pt>
                <c:pt idx="82">
                  <c:v>9173.2000000000007</c:v>
                </c:pt>
                <c:pt idx="83">
                  <c:v>11211.6</c:v>
                </c:pt>
                <c:pt idx="84">
                  <c:v>9239.8000000000011</c:v>
                </c:pt>
                <c:pt idx="85">
                  <c:v>9142</c:v>
                </c:pt>
                <c:pt idx="86">
                  <c:v>10125.300000000001</c:v>
                </c:pt>
                <c:pt idx="87">
                  <c:v>9615</c:v>
                </c:pt>
                <c:pt idx="88">
                  <c:v>9454.5</c:v>
                </c:pt>
                <c:pt idx="89">
                  <c:v>9458.6</c:v>
                </c:pt>
                <c:pt idx="90">
                  <c:v>9127.4</c:v>
                </c:pt>
                <c:pt idx="91">
                  <c:v>9938.8000000000011</c:v>
                </c:pt>
                <c:pt idx="92">
                  <c:v>9509</c:v>
                </c:pt>
                <c:pt idx="93">
                  <c:v>9733.5</c:v>
                </c:pt>
                <c:pt idx="94">
                  <c:v>9755.3000000000011</c:v>
                </c:pt>
                <c:pt idx="95">
                  <c:v>11440.5</c:v>
                </c:pt>
                <c:pt idx="96">
                  <c:v>9630.1</c:v>
                </c:pt>
                <c:pt idx="97">
                  <c:v>8814.5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422912"/>
        <c:axId val="136424448"/>
      </c:lineChart>
      <c:dateAx>
        <c:axId val="136422912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136424448"/>
        <c:crosses val="autoZero"/>
        <c:auto val="1"/>
        <c:lblOffset val="100"/>
        <c:baseTimeUnit val="months"/>
      </c:dateAx>
      <c:valAx>
        <c:axId val="136424448"/>
        <c:scaling>
          <c:orientation val="minMax"/>
          <c:max val="17000"/>
          <c:min val="8000"/>
        </c:scaling>
        <c:delete val="0"/>
        <c:axPos val="l"/>
        <c:majorGridlines/>
        <c:numFmt formatCode="#,##0;[Red]#,##0" sourceLinked="1"/>
        <c:majorTickMark val="out"/>
        <c:minorTickMark val="none"/>
        <c:tickLblPos val="nextTo"/>
        <c:crossAx val="136422912"/>
        <c:crosses val="autoZero"/>
        <c:crossBetween val="between"/>
        <c:majorUnit val="1000"/>
        <c:minorUnit val="20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03170634827917E-2"/>
          <c:y val="0.15883703604987251"/>
          <c:w val="0.84472696529720559"/>
          <c:h val="0.59284245849600303"/>
        </c:manualLayout>
      </c:layout>
      <c:lineChart>
        <c:grouping val="standard"/>
        <c:varyColors val="0"/>
        <c:ser>
          <c:idx val="0"/>
          <c:order val="0"/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'Monthly cap'!$A$15:$A$126</c:f>
              <c:numCache>
                <c:formatCode>mmm\-yy</c:formatCode>
                <c:ptCount val="112"/>
                <c:pt idx="0">
                  <c:v>39387</c:v>
                </c:pt>
                <c:pt idx="1">
                  <c:v>39417</c:v>
                </c:pt>
                <c:pt idx="2">
                  <c:v>39448</c:v>
                </c:pt>
                <c:pt idx="3">
                  <c:v>39479</c:v>
                </c:pt>
                <c:pt idx="4">
                  <c:v>39508</c:v>
                </c:pt>
                <c:pt idx="5">
                  <c:v>39539</c:v>
                </c:pt>
                <c:pt idx="6">
                  <c:v>39569</c:v>
                </c:pt>
                <c:pt idx="7">
                  <c:v>39600</c:v>
                </c:pt>
                <c:pt idx="8">
                  <c:v>39630</c:v>
                </c:pt>
                <c:pt idx="9">
                  <c:v>39661</c:v>
                </c:pt>
                <c:pt idx="10">
                  <c:v>39692</c:v>
                </c:pt>
                <c:pt idx="11">
                  <c:v>39722</c:v>
                </c:pt>
                <c:pt idx="12">
                  <c:v>39753</c:v>
                </c:pt>
                <c:pt idx="13">
                  <c:v>39783</c:v>
                </c:pt>
                <c:pt idx="14">
                  <c:v>39814</c:v>
                </c:pt>
                <c:pt idx="15">
                  <c:v>39845</c:v>
                </c:pt>
                <c:pt idx="16">
                  <c:v>39873</c:v>
                </c:pt>
                <c:pt idx="17">
                  <c:v>39904</c:v>
                </c:pt>
                <c:pt idx="18">
                  <c:v>39934</c:v>
                </c:pt>
                <c:pt idx="19">
                  <c:v>39965</c:v>
                </c:pt>
                <c:pt idx="20">
                  <c:v>39995</c:v>
                </c:pt>
                <c:pt idx="21">
                  <c:v>40026</c:v>
                </c:pt>
                <c:pt idx="22">
                  <c:v>40057</c:v>
                </c:pt>
                <c:pt idx="23">
                  <c:v>40087</c:v>
                </c:pt>
                <c:pt idx="24">
                  <c:v>40118</c:v>
                </c:pt>
                <c:pt idx="25">
                  <c:v>40148</c:v>
                </c:pt>
                <c:pt idx="26">
                  <c:v>40179</c:v>
                </c:pt>
                <c:pt idx="27">
                  <c:v>40210</c:v>
                </c:pt>
                <c:pt idx="28">
                  <c:v>40238</c:v>
                </c:pt>
                <c:pt idx="29">
                  <c:v>40269</c:v>
                </c:pt>
                <c:pt idx="30">
                  <c:v>40299</c:v>
                </c:pt>
                <c:pt idx="31">
                  <c:v>40330</c:v>
                </c:pt>
                <c:pt idx="32">
                  <c:v>40360</c:v>
                </c:pt>
                <c:pt idx="33">
                  <c:v>40391</c:v>
                </c:pt>
                <c:pt idx="34">
                  <c:v>40422</c:v>
                </c:pt>
                <c:pt idx="35">
                  <c:v>40452</c:v>
                </c:pt>
                <c:pt idx="36">
                  <c:v>40483</c:v>
                </c:pt>
                <c:pt idx="37">
                  <c:v>40513</c:v>
                </c:pt>
                <c:pt idx="38">
                  <c:v>40544</c:v>
                </c:pt>
                <c:pt idx="39">
                  <c:v>40575</c:v>
                </c:pt>
                <c:pt idx="40">
                  <c:v>40603</c:v>
                </c:pt>
                <c:pt idx="41">
                  <c:v>40634</c:v>
                </c:pt>
                <c:pt idx="42">
                  <c:v>40664</c:v>
                </c:pt>
                <c:pt idx="43">
                  <c:v>40695</c:v>
                </c:pt>
                <c:pt idx="44">
                  <c:v>40725</c:v>
                </c:pt>
                <c:pt idx="45">
                  <c:v>40756</c:v>
                </c:pt>
                <c:pt idx="46">
                  <c:v>40787</c:v>
                </c:pt>
                <c:pt idx="47">
                  <c:v>40817</c:v>
                </c:pt>
                <c:pt idx="48">
                  <c:v>40848</c:v>
                </c:pt>
                <c:pt idx="49">
                  <c:v>40878</c:v>
                </c:pt>
                <c:pt idx="50">
                  <c:v>40909</c:v>
                </c:pt>
                <c:pt idx="51">
                  <c:v>40940</c:v>
                </c:pt>
                <c:pt idx="52">
                  <c:v>40969</c:v>
                </c:pt>
                <c:pt idx="53">
                  <c:v>41000</c:v>
                </c:pt>
                <c:pt idx="54">
                  <c:v>41030</c:v>
                </c:pt>
                <c:pt idx="55">
                  <c:v>41061</c:v>
                </c:pt>
                <c:pt idx="56">
                  <c:v>41091</c:v>
                </c:pt>
                <c:pt idx="57">
                  <c:v>41122</c:v>
                </c:pt>
                <c:pt idx="58">
                  <c:v>41153</c:v>
                </c:pt>
                <c:pt idx="59">
                  <c:v>41183</c:v>
                </c:pt>
                <c:pt idx="60">
                  <c:v>41214</c:v>
                </c:pt>
                <c:pt idx="61">
                  <c:v>41244</c:v>
                </c:pt>
                <c:pt idx="62">
                  <c:v>41287</c:v>
                </c:pt>
                <c:pt idx="63">
                  <c:v>41318</c:v>
                </c:pt>
                <c:pt idx="64">
                  <c:v>41346</c:v>
                </c:pt>
                <c:pt idx="65">
                  <c:v>41377</c:v>
                </c:pt>
                <c:pt idx="66">
                  <c:v>41407</c:v>
                </c:pt>
                <c:pt idx="67">
                  <c:v>41438</c:v>
                </c:pt>
                <c:pt idx="68">
                  <c:v>41468</c:v>
                </c:pt>
                <c:pt idx="69">
                  <c:v>41499</c:v>
                </c:pt>
                <c:pt idx="70">
                  <c:v>41530</c:v>
                </c:pt>
                <c:pt idx="71">
                  <c:v>41560</c:v>
                </c:pt>
                <c:pt idx="72">
                  <c:v>41591</c:v>
                </c:pt>
                <c:pt idx="73">
                  <c:v>41621</c:v>
                </c:pt>
                <c:pt idx="74">
                  <c:v>41652</c:v>
                </c:pt>
                <c:pt idx="75">
                  <c:v>41683</c:v>
                </c:pt>
                <c:pt idx="76">
                  <c:v>41711</c:v>
                </c:pt>
                <c:pt idx="77">
                  <c:v>41742</c:v>
                </c:pt>
                <c:pt idx="78">
                  <c:v>41772</c:v>
                </c:pt>
                <c:pt idx="79">
                  <c:v>41803</c:v>
                </c:pt>
                <c:pt idx="80">
                  <c:v>41833</c:v>
                </c:pt>
                <c:pt idx="81">
                  <c:v>41864</c:v>
                </c:pt>
                <c:pt idx="82">
                  <c:v>41895</c:v>
                </c:pt>
                <c:pt idx="83">
                  <c:v>41925</c:v>
                </c:pt>
                <c:pt idx="84">
                  <c:v>41956</c:v>
                </c:pt>
                <c:pt idx="85">
                  <c:v>41986</c:v>
                </c:pt>
                <c:pt idx="86">
                  <c:v>42017</c:v>
                </c:pt>
                <c:pt idx="87">
                  <c:v>42048</c:v>
                </c:pt>
                <c:pt idx="88">
                  <c:v>42076</c:v>
                </c:pt>
                <c:pt idx="89">
                  <c:v>42107</c:v>
                </c:pt>
                <c:pt idx="90">
                  <c:v>42137</c:v>
                </c:pt>
                <c:pt idx="91">
                  <c:v>42168</c:v>
                </c:pt>
                <c:pt idx="92">
                  <c:v>42198</c:v>
                </c:pt>
                <c:pt idx="93">
                  <c:v>42229</c:v>
                </c:pt>
                <c:pt idx="94">
                  <c:v>42260</c:v>
                </c:pt>
                <c:pt idx="95">
                  <c:v>42290</c:v>
                </c:pt>
                <c:pt idx="96">
                  <c:v>42321</c:v>
                </c:pt>
                <c:pt idx="97">
                  <c:v>42351</c:v>
                </c:pt>
                <c:pt idx="98">
                  <c:v>42382</c:v>
                </c:pt>
                <c:pt idx="99">
                  <c:v>42413</c:v>
                </c:pt>
                <c:pt idx="100">
                  <c:v>42442</c:v>
                </c:pt>
                <c:pt idx="101">
                  <c:v>42473</c:v>
                </c:pt>
                <c:pt idx="102">
                  <c:v>42503</c:v>
                </c:pt>
                <c:pt idx="103">
                  <c:v>42534</c:v>
                </c:pt>
                <c:pt idx="104">
                  <c:v>42564</c:v>
                </c:pt>
                <c:pt idx="105">
                  <c:v>42595</c:v>
                </c:pt>
                <c:pt idx="106">
                  <c:v>42626</c:v>
                </c:pt>
                <c:pt idx="107">
                  <c:v>42656</c:v>
                </c:pt>
                <c:pt idx="108">
                  <c:v>42687</c:v>
                </c:pt>
                <c:pt idx="109">
                  <c:v>42717</c:v>
                </c:pt>
                <c:pt idx="110">
                  <c:v>42748</c:v>
                </c:pt>
                <c:pt idx="111">
                  <c:v>42779</c:v>
                </c:pt>
              </c:numCache>
            </c:numRef>
          </c:cat>
          <c:val>
            <c:numRef>
              <c:f>'Monthly cap'!$D$15:$D$126</c:f>
              <c:numCache>
                <c:formatCode>0.000</c:formatCode>
                <c:ptCount val="112"/>
                <c:pt idx="0">
                  <c:v>2.5</c:v>
                </c:pt>
                <c:pt idx="1">
                  <c:v>2.7</c:v>
                </c:pt>
                <c:pt idx="2">
                  <c:v>2.9</c:v>
                </c:pt>
                <c:pt idx="3">
                  <c:v>3</c:v>
                </c:pt>
                <c:pt idx="4">
                  <c:v>3.1</c:v>
                </c:pt>
                <c:pt idx="5">
                  <c:v>3.3</c:v>
                </c:pt>
                <c:pt idx="6">
                  <c:v>3.4</c:v>
                </c:pt>
                <c:pt idx="7">
                  <c:v>3.5</c:v>
                </c:pt>
                <c:pt idx="8">
                  <c:v>3.7</c:v>
                </c:pt>
                <c:pt idx="9">
                  <c:v>4</c:v>
                </c:pt>
                <c:pt idx="10">
                  <c:v>4.3</c:v>
                </c:pt>
                <c:pt idx="11">
                  <c:v>4.4000000000000004</c:v>
                </c:pt>
                <c:pt idx="12">
                  <c:v>4.5</c:v>
                </c:pt>
                <c:pt idx="13">
                  <c:v>4.2</c:v>
                </c:pt>
                <c:pt idx="14">
                  <c:v>3.8</c:v>
                </c:pt>
                <c:pt idx="15">
                  <c:v>3.5</c:v>
                </c:pt>
                <c:pt idx="16">
                  <c:v>3.2</c:v>
                </c:pt>
                <c:pt idx="17">
                  <c:v>2.8</c:v>
                </c:pt>
                <c:pt idx="18">
                  <c:v>2.4</c:v>
                </c:pt>
                <c:pt idx="19">
                  <c:v>1.9</c:v>
                </c:pt>
                <c:pt idx="20">
                  <c:v>1.4</c:v>
                </c:pt>
                <c:pt idx="21">
                  <c:v>0.8</c:v>
                </c:pt>
                <c:pt idx="22">
                  <c:v>0.2</c:v>
                </c:pt>
                <c:pt idx="23">
                  <c:v>-0.3</c:v>
                </c:pt>
                <c:pt idx="24">
                  <c:v>-0.63400000000000001</c:v>
                </c:pt>
                <c:pt idx="25">
                  <c:v>-0.56999999999999995</c:v>
                </c:pt>
                <c:pt idx="26">
                  <c:v>-0.35599999999999998</c:v>
                </c:pt>
                <c:pt idx="27">
                  <c:v>-0.14299999999999999</c:v>
                </c:pt>
                <c:pt idx="28">
                  <c:v>1.2999999999999999E-2</c:v>
                </c:pt>
                <c:pt idx="29">
                  <c:v>0.23599999999999999</c:v>
                </c:pt>
                <c:pt idx="30">
                  <c:v>0.48199999999999998</c:v>
                </c:pt>
                <c:pt idx="31">
                  <c:v>0.75700000000000001</c:v>
                </c:pt>
                <c:pt idx="32">
                  <c:v>0.96799999999999997</c:v>
                </c:pt>
                <c:pt idx="33">
                  <c:v>1.252</c:v>
                </c:pt>
                <c:pt idx="34">
                  <c:v>1.4770000000000001</c:v>
                </c:pt>
                <c:pt idx="35">
                  <c:v>1.6850000000000001</c:v>
                </c:pt>
                <c:pt idx="36">
                  <c:v>1.7989999999999999</c:v>
                </c:pt>
                <c:pt idx="37">
                  <c:v>1.7410000000000001</c:v>
                </c:pt>
                <c:pt idx="38">
                  <c:v>1.64</c:v>
                </c:pt>
                <c:pt idx="39">
                  <c:v>1.5589999999999999</c:v>
                </c:pt>
                <c:pt idx="40">
                  <c:v>1.5569999999999999</c:v>
                </c:pt>
                <c:pt idx="41">
                  <c:v>1.589</c:v>
                </c:pt>
                <c:pt idx="42">
                  <c:v>1.6679999999999999</c:v>
                </c:pt>
                <c:pt idx="43">
                  <c:v>2.008</c:v>
                </c:pt>
                <c:pt idx="44">
                  <c:v>2.2080000000000002</c:v>
                </c:pt>
                <c:pt idx="45">
                  <c:v>2.4260000000000002</c:v>
                </c:pt>
                <c:pt idx="46">
                  <c:v>2.653</c:v>
                </c:pt>
                <c:pt idx="47">
                  <c:v>2.8490000000000002</c:v>
                </c:pt>
                <c:pt idx="48">
                  <c:v>3.036</c:v>
                </c:pt>
                <c:pt idx="49">
                  <c:v>3.157</c:v>
                </c:pt>
                <c:pt idx="50">
                  <c:v>3.2629999999999999</c:v>
                </c:pt>
                <c:pt idx="51">
                  <c:v>3.3260000000000001</c:v>
                </c:pt>
                <c:pt idx="52">
                  <c:v>3.3220000000000001</c:v>
                </c:pt>
                <c:pt idx="53">
                  <c:v>3.2480000000000002</c:v>
                </c:pt>
                <c:pt idx="54">
                  <c:v>3.09</c:v>
                </c:pt>
                <c:pt idx="55">
                  <c:v>2.93</c:v>
                </c:pt>
                <c:pt idx="56">
                  <c:v>2.7429999999999999</c:v>
                </c:pt>
                <c:pt idx="57">
                  <c:v>2.57</c:v>
                </c:pt>
                <c:pt idx="58">
                  <c:v>2.415</c:v>
                </c:pt>
                <c:pt idx="59">
                  <c:v>2.3029999999999999</c:v>
                </c:pt>
                <c:pt idx="60">
                  <c:v>2.17</c:v>
                </c:pt>
                <c:pt idx="61">
                  <c:v>2.069</c:v>
                </c:pt>
                <c:pt idx="62">
                  <c:v>1.96</c:v>
                </c:pt>
                <c:pt idx="63">
                  <c:v>1.887</c:v>
                </c:pt>
                <c:pt idx="64">
                  <c:v>1.7889999999999999</c:v>
                </c:pt>
                <c:pt idx="65">
                  <c:v>1.6859999999999999</c:v>
                </c:pt>
                <c:pt idx="66">
                  <c:v>1.657</c:v>
                </c:pt>
                <c:pt idx="67">
                  <c:v>1.6639999999999999</c:v>
                </c:pt>
                <c:pt idx="68">
                  <c:v>1.71</c:v>
                </c:pt>
                <c:pt idx="69">
                  <c:v>1.696</c:v>
                </c:pt>
                <c:pt idx="70">
                  <c:v>1.6279999999999999</c:v>
                </c:pt>
                <c:pt idx="71">
                  <c:v>1.528</c:v>
                </c:pt>
                <c:pt idx="72">
                  <c:v>1.484</c:v>
                </c:pt>
                <c:pt idx="73">
                  <c:v>1.4650000000000001</c:v>
                </c:pt>
                <c:pt idx="74">
                  <c:v>1.464</c:v>
                </c:pt>
                <c:pt idx="75">
                  <c:v>1.393</c:v>
                </c:pt>
                <c:pt idx="76">
                  <c:v>1.3959999999999999</c:v>
                </c:pt>
                <c:pt idx="77">
                  <c:v>1.4710000000000001</c:v>
                </c:pt>
                <c:pt idx="78">
                  <c:v>1.5349999999999999</c:v>
                </c:pt>
                <c:pt idx="79">
                  <c:v>1.5620000000000001</c:v>
                </c:pt>
                <c:pt idx="80">
                  <c:v>1.5649999999999999</c:v>
                </c:pt>
                <c:pt idx="81">
                  <c:v>1.58</c:v>
                </c:pt>
                <c:pt idx="82">
                  <c:v>1.62</c:v>
                </c:pt>
                <c:pt idx="83">
                  <c:v>1.6779999999999999</c:v>
                </c:pt>
                <c:pt idx="84">
                  <c:v>1.6850000000000001</c:v>
                </c:pt>
                <c:pt idx="85">
                  <c:v>1.6220000000000001</c:v>
                </c:pt>
                <c:pt idx="86">
                  <c:v>1.4830000000000001</c:v>
                </c:pt>
                <c:pt idx="87">
                  <c:v>1.3859999999999999</c:v>
                </c:pt>
                <c:pt idx="88">
                  <c:v>1.2529999999999999</c:v>
                </c:pt>
                <c:pt idx="89">
                  <c:v>1.0720000000000001</c:v>
                </c:pt>
                <c:pt idx="90">
                  <c:v>0.89100000000000001</c:v>
                </c:pt>
                <c:pt idx="91">
                  <c:v>0.72799999999999998</c:v>
                </c:pt>
                <c:pt idx="92">
                  <c:v>0.57599999999999996</c:v>
                </c:pt>
                <c:pt idx="93">
                  <c:v>0.45100000000000001</c:v>
                </c:pt>
                <c:pt idx="94" formatCode="General">
                  <c:v>0.311</c:v>
                </c:pt>
                <c:pt idx="95" formatCode="General">
                  <c:v>0.187</c:v>
                </c:pt>
                <c:pt idx="96">
                  <c:v>0.12</c:v>
                </c:pt>
                <c:pt idx="97" formatCode="General">
                  <c:v>0.11899999999999999</c:v>
                </c:pt>
                <c:pt idx="98" formatCode="General">
                  <c:v>0.23899999999999999</c:v>
                </c:pt>
                <c:pt idx="99" formatCode="General">
                  <c:v>0.32500000000000001</c:v>
                </c:pt>
                <c:pt idx="100" formatCode="General">
                  <c:v>0.40200000000000002</c:v>
                </c:pt>
                <c:pt idx="101" formatCode="General">
                  <c:v>0.51300000000000001</c:v>
                </c:pt>
                <c:pt idx="102" formatCode="General">
                  <c:v>0.60199999999999998</c:v>
                </c:pt>
                <c:pt idx="103" formatCode="General">
                  <c:v>0.67600000000000005</c:v>
                </c:pt>
                <c:pt idx="104" formatCode="General">
                  <c:v>0.73099999999999998</c:v>
                </c:pt>
                <c:pt idx="105" formatCode="General">
                  <c:v>0.80400000000000005</c:v>
                </c:pt>
                <c:pt idx="106" formatCode="General">
                  <c:v>0.92800000000000005</c:v>
                </c:pt>
                <c:pt idx="107" formatCode="General">
                  <c:v>1.0509999999999999</c:v>
                </c:pt>
                <c:pt idx="108">
                  <c:v>1.1499999999999999</c:v>
                </c:pt>
                <c:pt idx="109" formatCode="General">
                  <c:v>1.262</c:v>
                </c:pt>
                <c:pt idx="110" formatCode="General">
                  <c:v>1.355</c:v>
                </c:pt>
                <c:pt idx="111" formatCode="General">
                  <c:v>1.498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138432"/>
        <c:axId val="233922560"/>
      </c:lineChart>
      <c:dateAx>
        <c:axId val="233138432"/>
        <c:scaling>
          <c:orientation val="minMax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[$-409]mmm\-yy;@" sourceLinked="0"/>
        <c:majorTickMark val="out"/>
        <c:minorTickMark val="out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3922560"/>
        <c:crosses val="autoZero"/>
        <c:auto val="1"/>
        <c:lblOffset val="180"/>
        <c:baseTimeUnit val="months"/>
        <c:majorUnit val="6"/>
        <c:majorTimeUnit val="months"/>
        <c:minorUnit val="1"/>
        <c:minorTimeUnit val="months"/>
      </c:dateAx>
      <c:valAx>
        <c:axId val="233922560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0.000" sourceLinked="1"/>
        <c:majorTickMark val="out"/>
        <c:minorTickMark val="out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3138432"/>
        <c:crosses val="autoZero"/>
        <c:crossBetween val="midCat"/>
      </c:valAx>
      <c:spPr>
        <a:pattFill prst="pct5">
          <a:fgClr>
            <a:srgbClr val="FFFFFF"/>
          </a:fgClr>
          <a:bgClr>
            <a:srgbClr val="FFFFFF"/>
          </a:bgClr>
        </a:pattFill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03170634827917E-2"/>
          <c:y val="0.15883703604987251"/>
          <c:w val="0.84472696529720559"/>
          <c:h val="0.59284245849600303"/>
        </c:manualLayout>
      </c:layout>
      <c:lineChart>
        <c:grouping val="standard"/>
        <c:varyColors val="0"/>
        <c:ser>
          <c:idx val="0"/>
          <c:order val="0"/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'Monthly cap'!$A$16:$A$126</c:f>
              <c:numCache>
                <c:formatCode>mmm\-yy</c:formatCode>
                <c:ptCount val="111"/>
                <c:pt idx="0">
                  <c:v>39417</c:v>
                </c:pt>
                <c:pt idx="1">
                  <c:v>39448</c:v>
                </c:pt>
                <c:pt idx="2">
                  <c:v>39479</c:v>
                </c:pt>
                <c:pt idx="3">
                  <c:v>39508</c:v>
                </c:pt>
                <c:pt idx="4">
                  <c:v>39539</c:v>
                </c:pt>
                <c:pt idx="5">
                  <c:v>39569</c:v>
                </c:pt>
                <c:pt idx="6">
                  <c:v>39600</c:v>
                </c:pt>
                <c:pt idx="7">
                  <c:v>39630</c:v>
                </c:pt>
                <c:pt idx="8">
                  <c:v>39661</c:v>
                </c:pt>
                <c:pt idx="9">
                  <c:v>39692</c:v>
                </c:pt>
                <c:pt idx="10">
                  <c:v>39722</c:v>
                </c:pt>
                <c:pt idx="11">
                  <c:v>39753</c:v>
                </c:pt>
                <c:pt idx="12">
                  <c:v>39783</c:v>
                </c:pt>
                <c:pt idx="13">
                  <c:v>39814</c:v>
                </c:pt>
                <c:pt idx="14">
                  <c:v>39845</c:v>
                </c:pt>
                <c:pt idx="15">
                  <c:v>39873</c:v>
                </c:pt>
                <c:pt idx="16">
                  <c:v>39904</c:v>
                </c:pt>
                <c:pt idx="17">
                  <c:v>39934</c:v>
                </c:pt>
                <c:pt idx="18">
                  <c:v>39965</c:v>
                </c:pt>
                <c:pt idx="19">
                  <c:v>39995</c:v>
                </c:pt>
                <c:pt idx="20">
                  <c:v>40026</c:v>
                </c:pt>
                <c:pt idx="21">
                  <c:v>40057</c:v>
                </c:pt>
                <c:pt idx="22">
                  <c:v>40087</c:v>
                </c:pt>
                <c:pt idx="23">
                  <c:v>40118</c:v>
                </c:pt>
                <c:pt idx="24">
                  <c:v>40148</c:v>
                </c:pt>
                <c:pt idx="25">
                  <c:v>40179</c:v>
                </c:pt>
                <c:pt idx="26">
                  <c:v>40210</c:v>
                </c:pt>
                <c:pt idx="27">
                  <c:v>40238</c:v>
                </c:pt>
                <c:pt idx="28">
                  <c:v>40269</c:v>
                </c:pt>
                <c:pt idx="29">
                  <c:v>40299</c:v>
                </c:pt>
                <c:pt idx="30">
                  <c:v>40330</c:v>
                </c:pt>
                <c:pt idx="31">
                  <c:v>40360</c:v>
                </c:pt>
                <c:pt idx="32">
                  <c:v>40391</c:v>
                </c:pt>
                <c:pt idx="33">
                  <c:v>40422</c:v>
                </c:pt>
                <c:pt idx="34">
                  <c:v>40452</c:v>
                </c:pt>
                <c:pt idx="35">
                  <c:v>40483</c:v>
                </c:pt>
                <c:pt idx="36">
                  <c:v>40513</c:v>
                </c:pt>
                <c:pt idx="37">
                  <c:v>40544</c:v>
                </c:pt>
                <c:pt idx="38">
                  <c:v>40575</c:v>
                </c:pt>
                <c:pt idx="39">
                  <c:v>40603</c:v>
                </c:pt>
                <c:pt idx="40">
                  <c:v>40634</c:v>
                </c:pt>
                <c:pt idx="41">
                  <c:v>40664</c:v>
                </c:pt>
                <c:pt idx="42">
                  <c:v>40695</c:v>
                </c:pt>
                <c:pt idx="43">
                  <c:v>40725</c:v>
                </c:pt>
                <c:pt idx="44">
                  <c:v>40756</c:v>
                </c:pt>
                <c:pt idx="45">
                  <c:v>40787</c:v>
                </c:pt>
                <c:pt idx="46">
                  <c:v>40817</c:v>
                </c:pt>
                <c:pt idx="47">
                  <c:v>40848</c:v>
                </c:pt>
                <c:pt idx="48">
                  <c:v>40878</c:v>
                </c:pt>
                <c:pt idx="49">
                  <c:v>40909</c:v>
                </c:pt>
                <c:pt idx="50">
                  <c:v>40940</c:v>
                </c:pt>
                <c:pt idx="51">
                  <c:v>40969</c:v>
                </c:pt>
                <c:pt idx="52">
                  <c:v>41000</c:v>
                </c:pt>
                <c:pt idx="53">
                  <c:v>41030</c:v>
                </c:pt>
                <c:pt idx="54">
                  <c:v>41061</c:v>
                </c:pt>
                <c:pt idx="55">
                  <c:v>41091</c:v>
                </c:pt>
                <c:pt idx="56">
                  <c:v>41122</c:v>
                </c:pt>
                <c:pt idx="57">
                  <c:v>41153</c:v>
                </c:pt>
                <c:pt idx="58">
                  <c:v>41183</c:v>
                </c:pt>
                <c:pt idx="59">
                  <c:v>41214</c:v>
                </c:pt>
                <c:pt idx="60">
                  <c:v>41244</c:v>
                </c:pt>
                <c:pt idx="61">
                  <c:v>41287</c:v>
                </c:pt>
                <c:pt idx="62">
                  <c:v>41318</c:v>
                </c:pt>
                <c:pt idx="63">
                  <c:v>41346</c:v>
                </c:pt>
                <c:pt idx="64">
                  <c:v>41377</c:v>
                </c:pt>
                <c:pt idx="65">
                  <c:v>41407</c:v>
                </c:pt>
                <c:pt idx="66">
                  <c:v>41438</c:v>
                </c:pt>
                <c:pt idx="67">
                  <c:v>41468</c:v>
                </c:pt>
                <c:pt idx="68">
                  <c:v>41499</c:v>
                </c:pt>
                <c:pt idx="69">
                  <c:v>41530</c:v>
                </c:pt>
                <c:pt idx="70">
                  <c:v>41560</c:v>
                </c:pt>
                <c:pt idx="71">
                  <c:v>41591</c:v>
                </c:pt>
                <c:pt idx="72">
                  <c:v>41621</c:v>
                </c:pt>
                <c:pt idx="73">
                  <c:v>41652</c:v>
                </c:pt>
                <c:pt idx="74">
                  <c:v>41683</c:v>
                </c:pt>
                <c:pt idx="75">
                  <c:v>41711</c:v>
                </c:pt>
                <c:pt idx="76">
                  <c:v>41742</c:v>
                </c:pt>
                <c:pt idx="77">
                  <c:v>41772</c:v>
                </c:pt>
                <c:pt idx="78">
                  <c:v>41803</c:v>
                </c:pt>
                <c:pt idx="79">
                  <c:v>41833</c:v>
                </c:pt>
                <c:pt idx="80">
                  <c:v>41864</c:v>
                </c:pt>
                <c:pt idx="81">
                  <c:v>41895</c:v>
                </c:pt>
                <c:pt idx="82">
                  <c:v>41925</c:v>
                </c:pt>
                <c:pt idx="83">
                  <c:v>41956</c:v>
                </c:pt>
                <c:pt idx="84">
                  <c:v>41986</c:v>
                </c:pt>
                <c:pt idx="85">
                  <c:v>42017</c:v>
                </c:pt>
                <c:pt idx="86">
                  <c:v>42048</c:v>
                </c:pt>
                <c:pt idx="87">
                  <c:v>42076</c:v>
                </c:pt>
                <c:pt idx="88">
                  <c:v>42107</c:v>
                </c:pt>
                <c:pt idx="89">
                  <c:v>42137</c:v>
                </c:pt>
                <c:pt idx="90">
                  <c:v>42168</c:v>
                </c:pt>
                <c:pt idx="91">
                  <c:v>42198</c:v>
                </c:pt>
                <c:pt idx="92">
                  <c:v>42229</c:v>
                </c:pt>
                <c:pt idx="93">
                  <c:v>42260</c:v>
                </c:pt>
                <c:pt idx="94">
                  <c:v>42290</c:v>
                </c:pt>
                <c:pt idx="95">
                  <c:v>42321</c:v>
                </c:pt>
                <c:pt idx="96">
                  <c:v>42351</c:v>
                </c:pt>
                <c:pt idx="97">
                  <c:v>42382</c:v>
                </c:pt>
                <c:pt idx="98">
                  <c:v>42413</c:v>
                </c:pt>
                <c:pt idx="99">
                  <c:v>42442</c:v>
                </c:pt>
                <c:pt idx="100">
                  <c:v>42473</c:v>
                </c:pt>
                <c:pt idx="101">
                  <c:v>42503</c:v>
                </c:pt>
                <c:pt idx="102">
                  <c:v>42534</c:v>
                </c:pt>
                <c:pt idx="103">
                  <c:v>42564</c:v>
                </c:pt>
                <c:pt idx="104">
                  <c:v>42595</c:v>
                </c:pt>
                <c:pt idx="105">
                  <c:v>42626</c:v>
                </c:pt>
                <c:pt idx="106">
                  <c:v>42656</c:v>
                </c:pt>
                <c:pt idx="107">
                  <c:v>42687</c:v>
                </c:pt>
                <c:pt idx="108">
                  <c:v>42717</c:v>
                </c:pt>
                <c:pt idx="109">
                  <c:v>42748</c:v>
                </c:pt>
                <c:pt idx="110">
                  <c:v>42779</c:v>
                </c:pt>
              </c:numCache>
            </c:numRef>
          </c:cat>
          <c:val>
            <c:numRef>
              <c:f>'Monthly cap'!$E$16:$E$126</c:f>
              <c:numCache>
                <c:formatCode>0.000</c:formatCode>
                <c:ptCount val="111"/>
                <c:pt idx="0">
                  <c:v>0.2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0.2</c:v>
                </c:pt>
                <c:pt idx="5">
                  <c:v>0.1</c:v>
                </c:pt>
                <c:pt idx="6">
                  <c:v>0.1</c:v>
                </c:pt>
                <c:pt idx="7">
                  <c:v>0.2</c:v>
                </c:pt>
                <c:pt idx="8">
                  <c:v>0.3</c:v>
                </c:pt>
                <c:pt idx="9">
                  <c:v>0.3</c:v>
                </c:pt>
                <c:pt idx="10">
                  <c:v>0.1</c:v>
                </c:pt>
                <c:pt idx="11">
                  <c:v>0.1</c:v>
                </c:pt>
                <c:pt idx="12">
                  <c:v>-0.3</c:v>
                </c:pt>
                <c:pt idx="13">
                  <c:v>-0.4</c:v>
                </c:pt>
                <c:pt idx="14">
                  <c:v>-0.3</c:v>
                </c:pt>
                <c:pt idx="15">
                  <c:v>-0.3</c:v>
                </c:pt>
                <c:pt idx="16">
                  <c:v>-0.4</c:v>
                </c:pt>
                <c:pt idx="17">
                  <c:v>-0.4</c:v>
                </c:pt>
                <c:pt idx="18">
                  <c:v>-0.5</c:v>
                </c:pt>
                <c:pt idx="19">
                  <c:v>-0.5</c:v>
                </c:pt>
                <c:pt idx="20">
                  <c:v>-0.6</c:v>
                </c:pt>
                <c:pt idx="21">
                  <c:v>-0.6</c:v>
                </c:pt>
                <c:pt idx="22">
                  <c:v>-0.5</c:v>
                </c:pt>
                <c:pt idx="23">
                  <c:v>-0.33400000000000002</c:v>
                </c:pt>
                <c:pt idx="24">
                  <c:v>6.4000000000000001E-2</c:v>
                </c:pt>
                <c:pt idx="25">
                  <c:v>0.214</c:v>
                </c:pt>
                <c:pt idx="26">
                  <c:v>0.21299999999999999</c:v>
                </c:pt>
                <c:pt idx="27">
                  <c:v>0.156</c:v>
                </c:pt>
                <c:pt idx="28">
                  <c:v>0.223</c:v>
                </c:pt>
                <c:pt idx="29">
                  <c:v>0.246</c:v>
                </c:pt>
                <c:pt idx="30">
                  <c:v>0.27500000000000002</c:v>
                </c:pt>
                <c:pt idx="31">
                  <c:v>0.21099999999999999</c:v>
                </c:pt>
                <c:pt idx="32">
                  <c:v>0.28399999999999997</c:v>
                </c:pt>
                <c:pt idx="33">
                  <c:v>0.22500000000000001</c:v>
                </c:pt>
                <c:pt idx="34">
                  <c:v>0.20799999999999999</c:v>
                </c:pt>
                <c:pt idx="35">
                  <c:v>0.114</c:v>
                </c:pt>
                <c:pt idx="36">
                  <c:v>-5.8000000000000003E-2</c:v>
                </c:pt>
                <c:pt idx="37">
                  <c:v>-0.10100000000000001</c:v>
                </c:pt>
                <c:pt idx="38">
                  <c:v>-8.1000000000000003E-2</c:v>
                </c:pt>
                <c:pt idx="39">
                  <c:v>-2E-3</c:v>
                </c:pt>
                <c:pt idx="40">
                  <c:v>3.2000000000000001E-2</c:v>
                </c:pt>
                <c:pt idx="41">
                  <c:v>7.9000000000000001E-2</c:v>
                </c:pt>
                <c:pt idx="42">
                  <c:v>0.34</c:v>
                </c:pt>
                <c:pt idx="43">
                  <c:v>0.2</c:v>
                </c:pt>
                <c:pt idx="44">
                  <c:v>0.218</c:v>
                </c:pt>
                <c:pt idx="45">
                  <c:v>0.22700000000000001</c:v>
                </c:pt>
                <c:pt idx="46">
                  <c:v>0.19600000000000001</c:v>
                </c:pt>
                <c:pt idx="47">
                  <c:v>0.187</c:v>
                </c:pt>
                <c:pt idx="48">
                  <c:v>0.121</c:v>
                </c:pt>
                <c:pt idx="49">
                  <c:v>0.106</c:v>
                </c:pt>
                <c:pt idx="50">
                  <c:v>6.3E-2</c:v>
                </c:pt>
                <c:pt idx="51">
                  <c:v>-4.0000000000000001E-3</c:v>
                </c:pt>
                <c:pt idx="52">
                  <c:v>-7.3999999999999996E-2</c:v>
                </c:pt>
                <c:pt idx="53">
                  <c:v>-0.158</c:v>
                </c:pt>
                <c:pt idx="54">
                  <c:v>-0.16</c:v>
                </c:pt>
                <c:pt idx="55">
                  <c:v>-0.187</c:v>
                </c:pt>
                <c:pt idx="56">
                  <c:v>-0.17299999999999999</c:v>
                </c:pt>
                <c:pt idx="57">
                  <c:v>-0.155</c:v>
                </c:pt>
                <c:pt idx="58">
                  <c:v>-0.112</c:v>
                </c:pt>
                <c:pt idx="59">
                  <c:v>-0.13300000000000001</c:v>
                </c:pt>
                <c:pt idx="60">
                  <c:v>-0.10100000000000001</c:v>
                </c:pt>
                <c:pt idx="61">
                  <c:v>-0.109</c:v>
                </c:pt>
                <c:pt idx="62">
                  <c:v>-7.2999999999999995E-2</c:v>
                </c:pt>
                <c:pt idx="63">
                  <c:v>-9.8000000000000004E-2</c:v>
                </c:pt>
                <c:pt idx="64">
                  <c:v>-0.10299999999999999</c:v>
                </c:pt>
                <c:pt idx="65">
                  <c:v>-2.9000000000000001E-2</c:v>
                </c:pt>
                <c:pt idx="66">
                  <c:v>7.0000000000000001E-3</c:v>
                </c:pt>
                <c:pt idx="67">
                  <c:v>4.5999999999999999E-2</c:v>
                </c:pt>
                <c:pt idx="68">
                  <c:v>-1.4E-2</c:v>
                </c:pt>
                <c:pt idx="69">
                  <c:v>-6.8000000000000005E-2</c:v>
                </c:pt>
                <c:pt idx="70">
                  <c:v>-0.1</c:v>
                </c:pt>
                <c:pt idx="71">
                  <c:v>-4.3999999999999997E-2</c:v>
                </c:pt>
                <c:pt idx="72">
                  <c:v>-1.9E-2</c:v>
                </c:pt>
                <c:pt idx="73">
                  <c:v>-1E-3</c:v>
                </c:pt>
                <c:pt idx="74">
                  <c:v>-7.0999999999999994E-2</c:v>
                </c:pt>
                <c:pt idx="75">
                  <c:v>3.0000000000000001E-3</c:v>
                </c:pt>
                <c:pt idx="76">
                  <c:v>7.4999999999999997E-2</c:v>
                </c:pt>
                <c:pt idx="77">
                  <c:v>6.4000000000000001E-2</c:v>
                </c:pt>
                <c:pt idx="78">
                  <c:v>2.7E-2</c:v>
                </c:pt>
                <c:pt idx="79">
                  <c:v>3.0000000000000001E-3</c:v>
                </c:pt>
                <c:pt idx="80">
                  <c:v>1.4999999999999999E-2</c:v>
                </c:pt>
                <c:pt idx="81">
                  <c:v>0.04</c:v>
                </c:pt>
                <c:pt idx="82">
                  <c:v>5.8000000000000003E-2</c:v>
                </c:pt>
                <c:pt idx="83">
                  <c:v>7.0000000000000001E-3</c:v>
                </c:pt>
                <c:pt idx="84">
                  <c:v>-6.3E-2</c:v>
                </c:pt>
                <c:pt idx="85">
                  <c:v>-0.13900000000000001</c:v>
                </c:pt>
                <c:pt idx="86">
                  <c:v>-9.7000000000000003E-2</c:v>
                </c:pt>
                <c:pt idx="87">
                  <c:v>-0.13300000000000001</c:v>
                </c:pt>
                <c:pt idx="88">
                  <c:v>-0.18099999999999999</c:v>
                </c:pt>
                <c:pt idx="89">
                  <c:v>-0.18099999999999999</c:v>
                </c:pt>
                <c:pt idx="90">
                  <c:v>-0.16300000000000001</c:v>
                </c:pt>
                <c:pt idx="91">
                  <c:v>-0.152</c:v>
                </c:pt>
                <c:pt idx="92">
                  <c:v>-0.125</c:v>
                </c:pt>
                <c:pt idx="93">
                  <c:v>-0.14000000000000001</c:v>
                </c:pt>
                <c:pt idx="94">
                  <c:v>-0.124</c:v>
                </c:pt>
                <c:pt idx="95">
                  <c:v>-6.7000000000000004E-2</c:v>
                </c:pt>
                <c:pt idx="96">
                  <c:v>-1E-3</c:v>
                </c:pt>
                <c:pt idx="97">
                  <c:v>0.12</c:v>
                </c:pt>
                <c:pt idx="98">
                  <c:v>8.5999999999999993E-2</c:v>
                </c:pt>
                <c:pt idx="99">
                  <c:v>7.6999999999999999E-2</c:v>
                </c:pt>
                <c:pt idx="100">
                  <c:v>0.111</c:v>
                </c:pt>
                <c:pt idx="101">
                  <c:v>8.8999999999999996E-2</c:v>
                </c:pt>
                <c:pt idx="102">
                  <c:v>7.3999999999999996E-2</c:v>
                </c:pt>
                <c:pt idx="103">
                  <c:v>5.5E-2</c:v>
                </c:pt>
                <c:pt idx="104">
                  <c:v>7.2999999999999995E-2</c:v>
                </c:pt>
                <c:pt idx="105">
                  <c:v>0.124</c:v>
                </c:pt>
                <c:pt idx="106">
                  <c:v>0.123</c:v>
                </c:pt>
                <c:pt idx="107">
                  <c:v>9.9000000000000005E-2</c:v>
                </c:pt>
                <c:pt idx="108">
                  <c:v>0.112</c:v>
                </c:pt>
                <c:pt idx="109">
                  <c:v>9.2999999999999999E-2</c:v>
                </c:pt>
                <c:pt idx="110">
                  <c:v>0.14299999999999999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950208"/>
        <c:axId val="234095360"/>
      </c:lineChart>
      <c:dateAx>
        <c:axId val="233950208"/>
        <c:scaling>
          <c:orientation val="minMax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[$-409]mmm\-yy;@" sourceLinked="0"/>
        <c:majorTickMark val="out"/>
        <c:minorTickMark val="out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4095360"/>
        <c:crosses val="autoZero"/>
        <c:auto val="1"/>
        <c:lblOffset val="180"/>
        <c:baseTimeUnit val="months"/>
        <c:majorUnit val="6"/>
        <c:majorTimeUnit val="months"/>
        <c:minorUnit val="1"/>
        <c:minorTimeUnit val="months"/>
      </c:dateAx>
      <c:valAx>
        <c:axId val="234095360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0.000" sourceLinked="1"/>
        <c:majorTickMark val="out"/>
        <c:minorTickMark val="out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3950208"/>
        <c:crosses val="autoZero"/>
        <c:crossBetween val="midCat"/>
      </c:valAx>
      <c:spPr>
        <a:pattFill prst="pct5">
          <a:fgClr>
            <a:srgbClr val="FFFFFF"/>
          </a:fgClr>
          <a:bgClr>
            <a:srgbClr val="FFFFFF"/>
          </a:bgClr>
        </a:pattFill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2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7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ilers Hub Bann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75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772912"/>
            <a:ext cx="2284476" cy="70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>
            <a:spLocks noChangeArrowheads="1"/>
          </p:cNvSpPr>
          <p:nvPr userDrawn="1"/>
        </p:nvSpPr>
        <p:spPr>
          <a:xfrm>
            <a:off x="1143000" y="6333744"/>
            <a:ext cx="5181600" cy="21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2813">
              <a:spcBef>
                <a:spcPct val="0"/>
              </a:spcBef>
              <a:buSzPct val="85000"/>
              <a:defRPr/>
            </a:pPr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This </a:t>
            </a:r>
            <a:r>
              <a:rPr lang="en-US" sz="7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information is the sole property of the presenter and is not approved or endorsed by </a:t>
            </a:r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USPS.  © 2017 Mailers Hub LLC. </a:t>
            </a:r>
            <a:endParaRPr lang="en-US" sz="7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46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5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2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6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6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6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4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1228F-1647-4CD6-A9CC-3318FE51EA0B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596FE-93DC-45F9-A194-F91ABCE1F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6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416175"/>
            <a:ext cx="8305800" cy="1470025"/>
          </a:xfrm>
        </p:spPr>
        <p:txBody>
          <a:bodyPr/>
          <a:lstStyle/>
          <a:p>
            <a:r>
              <a:rPr lang="en-US" dirty="0" smtClean="0"/>
              <a:t>State of the USPS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90246"/>
            <a:ext cx="6400800" cy="1748554"/>
          </a:xfrm>
        </p:spPr>
        <p:txBody>
          <a:bodyPr/>
          <a:lstStyle/>
          <a:p>
            <a:r>
              <a:rPr lang="en-US" dirty="0" smtClean="0"/>
              <a:t>Mailers Hub/</a:t>
            </a:r>
            <a:r>
              <a:rPr lang="en-US" dirty="0" err="1" smtClean="0"/>
              <a:t>NAAD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Legislative Affairs Conference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April </a:t>
            </a:r>
            <a:r>
              <a:rPr lang="en-US" dirty="0" smtClean="0"/>
              <a:t>6, </a:t>
            </a:r>
            <a:r>
              <a:rPr lang="en-US" dirty="0" smtClean="0"/>
              <a:t>2017</a:t>
            </a:r>
          </a:p>
        </p:txBody>
      </p:sp>
      <p:pic>
        <p:nvPicPr>
          <p:cNvPr id="1026" name="Picture 2" descr="Mailers Hub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75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24" y="461246"/>
            <a:ext cx="4568952" cy="140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38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USPS Initiatives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685800" y="1557339"/>
            <a:ext cx="7618118" cy="4343400"/>
          </a:xfrm>
        </p:spPr>
        <p:txBody>
          <a:bodyPr/>
          <a:lstStyle/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Network rationalization</a:t>
            </a:r>
            <a:endParaRPr lang="en-US" sz="12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Initial </a:t>
            </a:r>
            <a:r>
              <a:rPr lang="en-US" sz="1800" dirty="0">
                <a:latin typeface="Calibri" pitchFamily="34" charset="0"/>
              </a:rPr>
              <a:t>phases: full or partial consolidation of about 210 facilities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Consolidation </a:t>
            </a:r>
            <a:r>
              <a:rPr lang="en-US" sz="1800" dirty="0">
                <a:latin typeface="Calibri" pitchFamily="34" charset="0"/>
              </a:rPr>
              <a:t>or </a:t>
            </a:r>
            <a:r>
              <a:rPr lang="en-US" sz="1800" dirty="0" smtClean="0">
                <a:latin typeface="Calibri" pitchFamily="34" charset="0"/>
              </a:rPr>
              <a:t>closure of </a:t>
            </a:r>
            <a:r>
              <a:rPr lang="en-US" sz="1800" dirty="0">
                <a:latin typeface="Calibri" pitchFamily="34" charset="0"/>
              </a:rPr>
              <a:t>about 80 </a:t>
            </a:r>
            <a:r>
              <a:rPr lang="en-US" sz="1800" dirty="0" smtClean="0">
                <a:latin typeface="Calibri" pitchFamily="34" charset="0"/>
              </a:rPr>
              <a:t>facilities remains</a:t>
            </a:r>
          </a:p>
          <a:p>
            <a:pPr marL="684213" lvl="3" indent="-223838" defTabSz="912813">
              <a:lnSpc>
                <a:spcPct val="11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Implementation problems </a:t>
            </a:r>
            <a:r>
              <a:rPr lang="en-US" sz="1600" dirty="0">
                <a:latin typeface="Calibri" pitchFamily="34" charset="0"/>
              </a:rPr>
              <a:t>caused </a:t>
            </a:r>
            <a:r>
              <a:rPr lang="en-US" sz="1600" dirty="0" smtClean="0">
                <a:latin typeface="Calibri" pitchFamily="34" charset="0"/>
              </a:rPr>
              <a:t>mail </a:t>
            </a:r>
            <a:r>
              <a:rPr lang="en-US" sz="1600" dirty="0">
                <a:latin typeface="Calibri" pitchFamily="34" charset="0"/>
              </a:rPr>
              <a:t>delays in winter 2014-2015</a:t>
            </a:r>
          </a:p>
          <a:p>
            <a:pPr marL="684213" lvl="3" indent="-223838" defTabSz="912813">
              <a:lnSpc>
                <a:spcPct val="11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Consolidations planned for Spring 2015, deferred to 2016, </a:t>
            </a:r>
            <a:r>
              <a:rPr lang="en-US" sz="1600" dirty="0" smtClean="0">
                <a:latin typeface="Calibri" pitchFamily="34" charset="0"/>
              </a:rPr>
              <a:t>now into 2017</a:t>
            </a:r>
          </a:p>
          <a:p>
            <a:pPr marL="684213" lvl="3" indent="-223838" defTabSz="912813">
              <a:lnSpc>
                <a:spcPct val="11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Opposition to </a:t>
            </a:r>
            <a:r>
              <a:rPr lang="en-US" sz="1600" dirty="0">
                <a:latin typeface="Calibri" pitchFamily="34" charset="0"/>
              </a:rPr>
              <a:t>consolidations and service standard </a:t>
            </a:r>
            <a:r>
              <a:rPr lang="en-US" sz="1600" dirty="0" smtClean="0">
                <a:latin typeface="Calibri" pitchFamily="34" charset="0"/>
              </a:rPr>
              <a:t>changes continues</a:t>
            </a:r>
            <a:endParaRPr lang="en-US" sz="1200" dirty="0" smtClean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Many </a:t>
            </a:r>
            <a:r>
              <a:rPr lang="en-US" sz="1800" dirty="0">
                <a:latin typeface="Calibri" pitchFamily="34" charset="0"/>
              </a:rPr>
              <a:t>former processing plants converted to cross-dock </a:t>
            </a:r>
            <a:r>
              <a:rPr lang="en-US" sz="1800" dirty="0" smtClean="0">
                <a:latin typeface="Calibri" pitchFamily="34" charset="0"/>
              </a:rPr>
              <a:t>hubs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>
                <a:latin typeface="Calibri" pitchFamily="34" charset="0"/>
              </a:rPr>
              <a:t>Future standards for destination rate eligibility </a:t>
            </a:r>
            <a:r>
              <a:rPr lang="en-US" sz="1800" dirty="0" smtClean="0">
                <a:latin typeface="Calibri" pitchFamily="34" charset="0"/>
              </a:rPr>
              <a:t>undefined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000" dirty="0" smtClean="0">
              <a:latin typeface="Calibri" pitchFamily="34" charset="0"/>
            </a:endParaRPr>
          </a:p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Informed Delivery</a:t>
            </a:r>
            <a:endParaRPr lang="en-US" sz="12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>
                <a:latin typeface="Calibri" pitchFamily="34" charset="0"/>
              </a:rPr>
              <a:t>Initial phases: </a:t>
            </a:r>
            <a:r>
              <a:rPr lang="en-US" sz="1800" dirty="0" smtClean="0">
                <a:latin typeface="Calibri" pitchFamily="34" charset="0"/>
              </a:rPr>
              <a:t>Northern Virginia, Metro NYC/NJ/CT</a:t>
            </a:r>
            <a:endParaRPr lang="en-US" sz="18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Nationwide rollout planned by the end of 2017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000" dirty="0"/>
          </a:p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Informed Visibility</a:t>
            </a:r>
            <a:endParaRPr lang="en-US" sz="12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Release 1.0 </a:t>
            </a:r>
            <a:r>
              <a:rPr lang="en-US" sz="1800" dirty="0" smtClean="0">
                <a:latin typeface="Calibri" pitchFamily="34" charset="0"/>
              </a:rPr>
              <a:t>(April </a:t>
            </a:r>
            <a:r>
              <a:rPr lang="en-US" sz="1800" dirty="0" smtClean="0">
                <a:latin typeface="Calibri" pitchFamily="34" charset="0"/>
              </a:rPr>
              <a:t>2017): piece, bundle, container visibility from scans; logical and assumed events</a:t>
            </a:r>
            <a:endParaRPr lang="en-US" sz="18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Additional features in Releases 2.0 and 3.0 (April/May)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313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USPS Initiatives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685800" y="1557339"/>
            <a:ext cx="7618118" cy="4343400"/>
          </a:xfrm>
        </p:spPr>
        <p:txBody>
          <a:bodyPr/>
          <a:lstStyle/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Surface visibility</a:t>
            </a:r>
            <a:endParaRPr lang="en-US" sz="12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Based </a:t>
            </a:r>
            <a:r>
              <a:rPr lang="en-US" sz="1800" dirty="0">
                <a:latin typeface="Calibri" pitchFamily="34" charset="0"/>
              </a:rPr>
              <a:t>on Full Service IMB mail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Information </a:t>
            </a:r>
            <a:r>
              <a:rPr lang="en-US" sz="1800" dirty="0">
                <a:latin typeface="Calibri" pitchFamily="34" charset="0"/>
              </a:rPr>
              <a:t>from mailer documentation, in-process </a:t>
            </a:r>
            <a:r>
              <a:rPr lang="en-US" sz="1800" dirty="0" smtClean="0">
                <a:latin typeface="Calibri" pitchFamily="34" charset="0"/>
              </a:rPr>
              <a:t>scans</a:t>
            </a:r>
            <a:endParaRPr lang="en-US" sz="1000" dirty="0">
              <a:latin typeface="Calibri" pitchFamily="34" charset="0"/>
            </a:endParaRPr>
          </a:p>
          <a:p>
            <a:pPr marL="457200" lvl="3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libri" pitchFamily="34" charset="0"/>
              </a:rPr>
              <a:t>“</a:t>
            </a:r>
            <a:r>
              <a:rPr lang="en-US" sz="1800" dirty="0">
                <a:latin typeface="Calibri" pitchFamily="34" charset="0"/>
              </a:rPr>
              <a:t>Start-the-clock” to plant level processing</a:t>
            </a:r>
          </a:p>
          <a:p>
            <a:pPr marL="457200" lvl="3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Complete </a:t>
            </a:r>
            <a:r>
              <a:rPr lang="en-US" sz="1800" dirty="0"/>
              <a:t>end-to-end visibility now possible</a:t>
            </a:r>
          </a:p>
          <a:p>
            <a:pPr marL="457200" lvl="3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“Last mile” delays visible, actionable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000" dirty="0" smtClean="0">
              <a:latin typeface="Calibri" pitchFamily="34" charset="0"/>
            </a:endParaRPr>
          </a:p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Full Service IMB and Seamless Acceptance</a:t>
            </a:r>
            <a:endParaRPr lang="en-US" sz="12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>
                <a:latin typeface="Calibri" pitchFamily="34" charset="0"/>
              </a:rPr>
              <a:t>Use of Full Service and Seamless Acceptance being linked to optional programs and incentives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>
                <a:latin typeface="Calibri" pitchFamily="34" charset="0"/>
              </a:rPr>
              <a:t>IMB-rich mailstream provides </a:t>
            </a:r>
            <a:r>
              <a:rPr lang="en-US" sz="1800" dirty="0" smtClean="0">
                <a:latin typeface="Calibri" pitchFamily="34" charset="0"/>
              </a:rPr>
              <a:t>visibility, enables </a:t>
            </a:r>
            <a:r>
              <a:rPr lang="en-US" sz="1800" dirty="0">
                <a:latin typeface="Calibri" pitchFamily="34" charset="0"/>
              </a:rPr>
              <a:t>better measurement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>
                <a:latin typeface="Calibri" pitchFamily="34" charset="0"/>
              </a:rPr>
              <a:t>USPS </a:t>
            </a:r>
            <a:r>
              <a:rPr lang="en-US" sz="1800" dirty="0" smtClean="0">
                <a:latin typeface="Calibri" pitchFamily="34" charset="0"/>
              </a:rPr>
              <a:t>scorecard reveals </a:t>
            </a:r>
            <a:r>
              <a:rPr lang="en-US" sz="1800" dirty="0">
                <a:latin typeface="Calibri" pitchFamily="34" charset="0"/>
              </a:rPr>
              <a:t>operational </a:t>
            </a:r>
            <a:r>
              <a:rPr lang="en-US" sz="1800" dirty="0" smtClean="0">
                <a:latin typeface="Calibri" pitchFamily="34" charset="0"/>
              </a:rPr>
              <a:t>errors in </a:t>
            </a:r>
            <a:r>
              <a:rPr lang="en-US" sz="1800" dirty="0">
                <a:latin typeface="Calibri" pitchFamily="34" charset="0"/>
              </a:rPr>
              <a:t>mail quality, </a:t>
            </a:r>
            <a:r>
              <a:rPr lang="en-US" sz="1800" dirty="0" smtClean="0">
                <a:latin typeface="Calibri" pitchFamily="34" charset="0"/>
              </a:rPr>
              <a:t>but mailers often fail </a:t>
            </a:r>
            <a:r>
              <a:rPr lang="en-US" sz="1800" dirty="0">
                <a:latin typeface="Calibri" pitchFamily="34" charset="0"/>
              </a:rPr>
              <a:t>to access, use available </a:t>
            </a:r>
            <a:r>
              <a:rPr lang="en-US" sz="1800" dirty="0" smtClean="0">
                <a:latin typeface="Calibri" pitchFamily="34" charset="0"/>
              </a:rPr>
              <a:t>reports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Error </a:t>
            </a:r>
            <a:r>
              <a:rPr lang="en-US" sz="1800" dirty="0">
                <a:latin typeface="Calibri" pitchFamily="34" charset="0"/>
              </a:rPr>
              <a:t>reporting began in October, assessments on November </a:t>
            </a:r>
            <a:r>
              <a:rPr lang="en-US" sz="1800" dirty="0" smtClean="0">
                <a:latin typeface="Calibri" pitchFamily="34" charset="0"/>
              </a:rPr>
              <a:t>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08758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USPS Initiatives</a:t>
            </a:r>
            <a:endParaRPr lang="en-US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721342" y="1557339"/>
            <a:ext cx="7584458" cy="4343400"/>
          </a:xfrm>
        </p:spPr>
        <p:txBody>
          <a:bodyPr/>
          <a:lstStyle/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Move Update: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July 1:  </a:t>
            </a:r>
            <a:r>
              <a:rPr lang="en-US" sz="1800" i="1" dirty="0" smtClean="0">
                <a:latin typeface="Calibri" pitchFamily="34" charset="0"/>
              </a:rPr>
              <a:t>Clarification of the Move Update </a:t>
            </a:r>
            <a:r>
              <a:rPr lang="en-US" sz="1800" dirty="0" smtClean="0">
                <a:latin typeface="Calibri" pitchFamily="34" charset="0"/>
              </a:rPr>
              <a:t>Standard</a:t>
            </a:r>
          </a:p>
          <a:p>
            <a:pPr marL="685800" lvl="3" indent="-22542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Calibri" pitchFamily="34" charset="0"/>
              </a:rPr>
              <a:t>plained</a:t>
            </a:r>
            <a:r>
              <a:rPr lang="en-US" sz="1600" dirty="0" smtClean="0">
                <a:latin typeface="Calibri" pitchFamily="34" charset="0"/>
              </a:rPr>
              <a:t> conventional and “alternative” methods of compliance</a:t>
            </a:r>
          </a:p>
          <a:p>
            <a:pPr marL="685800" lvl="3" indent="-22542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Offered answers to typical questions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July 6: </a:t>
            </a:r>
            <a:r>
              <a:rPr lang="en-US" sz="1800" i="1" dirty="0" smtClean="0">
                <a:latin typeface="Calibri" pitchFamily="34" charset="0"/>
              </a:rPr>
              <a:t>Address Quality Census Measurement and Assessment Process</a:t>
            </a:r>
            <a:endParaRPr lang="en-US" sz="1800" dirty="0">
              <a:latin typeface="Calibri" pitchFamily="34" charset="0"/>
            </a:endParaRPr>
          </a:p>
          <a:p>
            <a:pPr marL="685800" lvl="3" indent="-22542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Amended existing proposed rule, sought comments</a:t>
            </a:r>
            <a:endParaRPr lang="en-US" sz="1600" dirty="0"/>
          </a:p>
          <a:p>
            <a:pPr marL="914400" lvl="4" indent="-23177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Defined terms</a:t>
            </a:r>
          </a:p>
          <a:p>
            <a:pPr marL="914400" lvl="4" indent="-23177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Offered answers to prior comments</a:t>
            </a:r>
          </a:p>
          <a:p>
            <a:pPr marL="914400" lvl="4" indent="-23177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Proposed to move from sampling to census evaluation</a:t>
            </a:r>
          </a:p>
          <a:p>
            <a:pPr marL="914400" lvl="4" indent="-23177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Proposed to assess penalties for </a:t>
            </a:r>
            <a:r>
              <a:rPr lang="en-US" sz="1600" dirty="0" err="1" smtClean="0">
                <a:latin typeface="Calibri" pitchFamily="34" charset="0"/>
              </a:rPr>
              <a:t>NCOA</a:t>
            </a:r>
            <a:r>
              <a:rPr lang="en-US" sz="1600" dirty="0" smtClean="0">
                <a:latin typeface="Calibri" pitchFamily="34" charset="0"/>
              </a:rPr>
              <a:t> errors above</a:t>
            </a:r>
            <a:r>
              <a:rPr lang="en-US" sz="1600" dirty="0">
                <a:latin typeface="Calibri" pitchFamily="34" charset="0"/>
              </a:rPr>
              <a:t> 0.5%</a:t>
            </a:r>
            <a:r>
              <a:rPr lang="en-US" sz="1600" dirty="0" smtClean="0">
                <a:latin typeface="Calibri" pitchFamily="34" charset="0"/>
              </a:rPr>
              <a:t> threshold</a:t>
            </a:r>
          </a:p>
          <a:p>
            <a:pPr marL="914400" lvl="4" indent="-23177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Indicated USPS is considering offering free ACS to mailers who present 95% Full Service mail in a calendar month</a:t>
            </a:r>
            <a:endParaRPr lang="en-US" sz="800" dirty="0" smtClean="0">
              <a:latin typeface="Calibri" pitchFamily="34" charset="0"/>
            </a:endParaRPr>
          </a:p>
          <a:p>
            <a:pPr marL="457200" lvl="3" indent="-23177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libri" pitchFamily="34" charset="0"/>
              </a:rPr>
              <a:t>February 27: Revised proposed rule published</a:t>
            </a:r>
            <a:endParaRPr lang="en-US" sz="800" dirty="0" smtClean="0">
              <a:latin typeface="Calibri" pitchFamily="34" charset="0"/>
            </a:endParaRPr>
          </a:p>
          <a:p>
            <a:pPr marL="457200" lvl="3" indent="-23177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libri" pitchFamily="34" charset="0"/>
              </a:rPr>
              <a:t>Final rule planned for later in 2017, assessments begin six months after final rule is published in the </a:t>
            </a:r>
            <a:r>
              <a:rPr lang="en-US" sz="1800" i="1" dirty="0" smtClean="0">
                <a:latin typeface="Calibri" pitchFamily="34" charset="0"/>
              </a:rPr>
              <a:t>Federal Register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867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Service Performance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609600" y="4038601"/>
            <a:ext cx="7620000" cy="609600"/>
          </a:xfrm>
        </p:spPr>
        <p:txBody>
          <a:bodyPr/>
          <a:lstStyle/>
          <a:p>
            <a:pPr marL="0" lvl="1" indent="0" defTabSz="912813">
              <a:spcBef>
                <a:spcPct val="0"/>
              </a:spcBef>
              <a:buClr>
                <a:schemeClr val="accent1"/>
              </a:buClr>
              <a:buSzPct val="90000"/>
              <a:buNone/>
              <a:defRPr/>
            </a:pPr>
            <a:r>
              <a:rPr lang="en-US" sz="1800" dirty="0" smtClean="0">
                <a:latin typeface="+mn-lt"/>
              </a:rPr>
              <a:t>Quarterly scores </a:t>
            </a:r>
            <a:r>
              <a:rPr lang="en-US" sz="1800" dirty="0" err="1" smtClean="0">
                <a:latin typeface="+mn-lt"/>
              </a:rPr>
              <a:t>PQI</a:t>
            </a:r>
            <a:r>
              <a:rPr lang="en-US" sz="1800" dirty="0" smtClean="0">
                <a:latin typeface="+mn-lt"/>
              </a:rPr>
              <a:t>/</a:t>
            </a:r>
            <a:r>
              <a:rPr lang="en-US" sz="1800" dirty="0" err="1" smtClean="0">
                <a:latin typeface="+mn-lt"/>
              </a:rPr>
              <a:t>FY2016</a:t>
            </a:r>
            <a:r>
              <a:rPr lang="en-US" sz="1800" dirty="0" smtClean="0">
                <a:latin typeface="+mn-lt"/>
              </a:rPr>
              <a:t> – </a:t>
            </a:r>
            <a:r>
              <a:rPr lang="en-US" sz="1800" dirty="0" err="1" smtClean="0">
                <a:latin typeface="+mn-lt"/>
              </a:rPr>
              <a:t>PQI</a:t>
            </a:r>
            <a:r>
              <a:rPr lang="en-US" sz="1800" dirty="0" smtClean="0">
                <a:latin typeface="+mn-lt"/>
              </a:rPr>
              <a:t>/</a:t>
            </a:r>
            <a:r>
              <a:rPr lang="en-US" sz="1800" dirty="0" err="1" smtClean="0">
                <a:latin typeface="+mn-lt"/>
              </a:rPr>
              <a:t>FY2017</a:t>
            </a:r>
            <a:endParaRPr lang="en-US" sz="1800" dirty="0" smtClean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844943"/>
              </p:ext>
            </p:extLst>
          </p:nvPr>
        </p:nvGraphicFramePr>
        <p:xfrm>
          <a:off x="457200" y="2286000"/>
          <a:ext cx="7849362" cy="1638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160"/>
                <a:gridCol w="519443"/>
                <a:gridCol w="519443"/>
                <a:gridCol w="519443"/>
                <a:gridCol w="519443"/>
                <a:gridCol w="519443"/>
                <a:gridCol w="519443"/>
                <a:gridCol w="519443"/>
                <a:gridCol w="519443"/>
                <a:gridCol w="519443"/>
                <a:gridCol w="519443"/>
                <a:gridCol w="519443"/>
                <a:gridCol w="519443"/>
                <a:gridCol w="519443"/>
                <a:gridCol w="519443"/>
              </a:tblGrid>
              <a:tr h="1489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First-Class Mail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Standard Mail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Periodicals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87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Quarter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Year-to-Date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Quarter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Year-to-Date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Quarter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Year-to-Date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</a:tr>
              <a:tr h="4468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Overnight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2-Day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3-to-5 day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Overnight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2-Day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3-to-5 day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Overall Letters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Overall Flats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Overall Carrier Route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Overall Letters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Overall Flats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Overall Carrier Route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Combined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Combined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b"/>
                </a:tc>
              </a:tr>
              <a:tr h="148936">
                <a:tc>
                  <a:txBody>
                    <a:bodyPr/>
                    <a:lstStyle/>
                    <a:p>
                      <a:pPr marL="0" marR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PQ I/16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95.8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94.2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89.0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95.8</a:t>
                      </a:r>
                      <a:endParaRPr lang="en-US" sz="9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94.2</a:t>
                      </a:r>
                      <a:endParaRPr lang="en-US" sz="9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89.0</a:t>
                      </a:r>
                      <a:endParaRPr lang="en-US" sz="9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87.1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74.5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76.1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87.1</a:t>
                      </a:r>
                      <a:endParaRPr lang="en-US" sz="9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74.5</a:t>
                      </a:r>
                      <a:endParaRPr lang="en-US" sz="9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76.1</a:t>
                      </a:r>
                      <a:endParaRPr lang="en-US" sz="9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74.1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74.1</a:t>
                      </a:r>
                      <a:endParaRPr lang="en-US" sz="9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</a:tr>
              <a:tr h="148936">
                <a:tc>
                  <a:txBody>
                    <a:bodyPr/>
                    <a:lstStyle/>
                    <a:p>
                      <a:pPr marL="0" marR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PQ II/16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96.0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94.4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89.8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sz="800">
                          <a:effectLst/>
                        </a:rPr>
                        <a:t>95.9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sz="800">
                          <a:effectLst/>
                        </a:rPr>
                        <a:t>94.3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sz="800">
                          <a:effectLst/>
                        </a:rPr>
                        <a:t>89.4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88.0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79.7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84.2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87.5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76.6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79.2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78.5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76.3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</a:tr>
              <a:tr h="148936">
                <a:tc>
                  <a:txBody>
                    <a:bodyPr/>
                    <a:lstStyle/>
                    <a:p>
                      <a:pPr marL="0" marR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PQ III/16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96.9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96.3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94.4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96.2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94.9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91.0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92.6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89.7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89.2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79.2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82.2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83.3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78.6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</a:tr>
              <a:tr h="148936">
                <a:tc>
                  <a:txBody>
                    <a:bodyPr/>
                    <a:lstStyle/>
                    <a:p>
                      <a:pPr marL="0" marR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PQ IV/16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96.8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96.2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94.5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96.3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95.2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91.9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93.0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87.2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90.6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81.4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83.9</a:t>
                      </a:r>
                      <a:endParaRPr lang="en-US" sz="1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83.7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80.1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</a:tr>
              <a:tr h="148936">
                <a:tc>
                  <a:txBody>
                    <a:bodyPr/>
                    <a:lstStyle/>
                    <a:p>
                      <a:pPr marL="0" marR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PQ I/17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96.2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94.9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92.0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96.2</a:t>
                      </a:r>
                      <a:endParaRPr 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94.9</a:t>
                      </a:r>
                      <a:endParaRPr 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92.0</a:t>
                      </a:r>
                      <a:endParaRPr 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90.2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77.4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89.6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90.2</a:t>
                      </a:r>
                      <a:endParaRPr 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77.4</a:t>
                      </a:r>
                      <a:endParaRPr 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89.6</a:t>
                      </a:r>
                      <a:endParaRPr 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81.5</a:t>
                      </a:r>
                      <a:endParaRPr lang="en-US" sz="9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81.5</a:t>
                      </a:r>
                      <a:endParaRPr lang="en-US" sz="9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725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Ten-Year Review of Ratesetting Process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685800" y="1557339"/>
            <a:ext cx="7618118" cy="4343400"/>
          </a:xfrm>
        </p:spPr>
        <p:txBody>
          <a:bodyPr/>
          <a:lstStyle/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err="1" smtClean="0">
                <a:latin typeface="Calibri" pitchFamily="34" charset="0"/>
              </a:rPr>
              <a:t>PAEA</a:t>
            </a:r>
            <a:r>
              <a:rPr lang="en-US" sz="2000" dirty="0" smtClean="0">
                <a:latin typeface="Calibri" pitchFamily="34" charset="0"/>
              </a:rPr>
              <a:t> (2006 postal reform law) requires the PRC to examine the ratesetting process in 2016</a:t>
            </a:r>
          </a:p>
          <a:p>
            <a:pPr marL="457200" indent="0">
              <a:buNone/>
            </a:pPr>
            <a:r>
              <a:rPr lang="en-US" sz="1100" dirty="0" smtClean="0"/>
              <a:t>“Ten </a:t>
            </a:r>
            <a:r>
              <a:rPr lang="en-US" sz="1100" dirty="0"/>
              <a:t>years after the date of enactment </a:t>
            </a:r>
            <a:r>
              <a:rPr lang="en-US" sz="1100" dirty="0" smtClean="0"/>
              <a:t>of the </a:t>
            </a:r>
            <a:r>
              <a:rPr lang="en-US" sz="1100" dirty="0"/>
              <a:t>Postal Accountability and Enhancement Act and as </a:t>
            </a:r>
            <a:r>
              <a:rPr lang="en-US" sz="1100" dirty="0" smtClean="0"/>
              <a:t>appropriate thereafter</a:t>
            </a:r>
            <a:r>
              <a:rPr lang="en-US" sz="1100" dirty="0"/>
              <a:t>, the Commission shall review the system </a:t>
            </a:r>
            <a:r>
              <a:rPr lang="en-US" sz="1100" dirty="0" smtClean="0"/>
              <a:t>for regulating </a:t>
            </a:r>
            <a:r>
              <a:rPr lang="en-US" sz="1100" dirty="0"/>
              <a:t>rates and classes for market-dominant </a:t>
            </a:r>
            <a:r>
              <a:rPr lang="en-US" sz="1100" dirty="0" smtClean="0"/>
              <a:t>products established </a:t>
            </a:r>
            <a:r>
              <a:rPr lang="en-US" sz="1100" dirty="0"/>
              <a:t>under this section to determine</a:t>
            </a:r>
            <a:r>
              <a:rPr lang="en-US" sz="1100" b="1" dirty="0">
                <a:solidFill>
                  <a:srgbClr val="FF0000"/>
                </a:solidFill>
              </a:rPr>
              <a:t> if the system </a:t>
            </a:r>
            <a:r>
              <a:rPr lang="en-US" sz="1100" b="1" dirty="0" smtClean="0">
                <a:solidFill>
                  <a:srgbClr val="FF0000"/>
                </a:solidFill>
              </a:rPr>
              <a:t>is achieving </a:t>
            </a:r>
            <a:r>
              <a:rPr lang="en-US" sz="1100" b="1" dirty="0">
                <a:solidFill>
                  <a:srgbClr val="FF0000"/>
                </a:solidFill>
              </a:rPr>
              <a:t>the objectives</a:t>
            </a:r>
            <a:r>
              <a:rPr lang="en-US" sz="1100" dirty="0"/>
              <a:t> in subsection (b), taking into </a:t>
            </a:r>
            <a:r>
              <a:rPr lang="en-US" sz="1100" dirty="0" smtClean="0"/>
              <a:t>account the </a:t>
            </a:r>
            <a:r>
              <a:rPr lang="en-US" sz="1100" dirty="0"/>
              <a:t>factors in subsection (c</a:t>
            </a:r>
            <a:r>
              <a:rPr lang="en-US" sz="1100" dirty="0" smtClean="0"/>
              <a:t>).  </a:t>
            </a:r>
            <a:r>
              <a:rPr lang="en-US" sz="1100" dirty="0"/>
              <a:t>If the Commission determines</a:t>
            </a:r>
            <a:r>
              <a:rPr lang="en-US" sz="1100" dirty="0" smtClean="0"/>
              <a:t>, after </a:t>
            </a:r>
            <a:r>
              <a:rPr lang="en-US" sz="1100" dirty="0"/>
              <a:t>notice and opportunity for public comment, that </a:t>
            </a:r>
            <a:r>
              <a:rPr lang="en-US" sz="1100" dirty="0" smtClean="0"/>
              <a:t>the system </a:t>
            </a:r>
            <a:r>
              <a:rPr lang="en-US" sz="1100" dirty="0"/>
              <a:t>is not achieving the objectives in subsection (b), </a:t>
            </a:r>
            <a:r>
              <a:rPr lang="en-US" sz="1100" dirty="0" smtClean="0"/>
              <a:t>taking into </a:t>
            </a:r>
            <a:r>
              <a:rPr lang="en-US" sz="1100" dirty="0"/>
              <a:t>account the factors in subsection (c), </a:t>
            </a:r>
            <a:r>
              <a:rPr lang="en-US" sz="1100" b="1" dirty="0">
                <a:solidFill>
                  <a:srgbClr val="FF0000"/>
                </a:solidFill>
              </a:rPr>
              <a:t>the Commission may</a:t>
            </a:r>
            <a:r>
              <a:rPr lang="en-US" sz="1100" b="1" dirty="0" smtClean="0">
                <a:solidFill>
                  <a:srgbClr val="FF0000"/>
                </a:solidFill>
              </a:rPr>
              <a:t>, by </a:t>
            </a:r>
            <a:r>
              <a:rPr lang="en-US" sz="1100" b="1" dirty="0">
                <a:solidFill>
                  <a:srgbClr val="FF0000"/>
                </a:solidFill>
              </a:rPr>
              <a:t>regulation, make such modification or adopt such </a:t>
            </a:r>
            <a:r>
              <a:rPr lang="en-US" sz="1100" b="1" dirty="0" smtClean="0">
                <a:solidFill>
                  <a:srgbClr val="FF0000"/>
                </a:solidFill>
              </a:rPr>
              <a:t>alternative system </a:t>
            </a:r>
            <a:r>
              <a:rPr lang="en-US" sz="1100" b="1" dirty="0">
                <a:solidFill>
                  <a:srgbClr val="FF0000"/>
                </a:solidFill>
              </a:rPr>
              <a:t>for regulating rates and classes for </a:t>
            </a:r>
            <a:r>
              <a:rPr lang="en-US" sz="1100" b="1" dirty="0" smtClean="0">
                <a:solidFill>
                  <a:srgbClr val="FF0000"/>
                </a:solidFill>
              </a:rPr>
              <a:t>market-dominant products </a:t>
            </a:r>
            <a:r>
              <a:rPr lang="en-US" sz="1100" b="1" dirty="0">
                <a:solidFill>
                  <a:srgbClr val="FF0000"/>
                </a:solidFill>
              </a:rPr>
              <a:t>as necessary to achieve the objectives</a:t>
            </a:r>
            <a:r>
              <a:rPr lang="en-US" sz="1100" dirty="0" smtClean="0"/>
              <a:t>.”</a:t>
            </a:r>
            <a:endParaRPr lang="en-US" sz="1100" dirty="0">
              <a:latin typeface="Calibri" pitchFamily="34" charset="0"/>
            </a:endParaRPr>
          </a:p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1200" dirty="0">
              <a:latin typeface="Calibri" pitchFamily="34" charset="0"/>
            </a:endParaRPr>
          </a:p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Review began in December 2016, final report in 2017</a:t>
            </a:r>
            <a:endParaRPr lang="en-US" sz="20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“Objectives</a:t>
            </a:r>
            <a:r>
              <a:rPr lang="en-US" sz="1800" dirty="0">
                <a:latin typeface="Calibri" pitchFamily="34" charset="0"/>
              </a:rPr>
              <a:t>” include “</a:t>
            </a:r>
            <a:r>
              <a:rPr lang="en-US" sz="1800" dirty="0"/>
              <a:t>adequate revenues, including retained earnings, to maintain financial stability”</a:t>
            </a:r>
            <a:endParaRPr lang="en-US" sz="18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Same law included imposition of $55.8 billion prefunding requirement</a:t>
            </a:r>
          </a:p>
          <a:p>
            <a:pPr marL="230188" lvl="1" indent="-230188" defTabSz="912813"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Outcome uncertain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Keep, eliminate, or modify CPI cap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Re-establish a “cost-of-service” process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82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Ten-Year Review of Ratesetting Process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685800" y="1557339"/>
            <a:ext cx="7618118" cy="4343400"/>
          </a:xfrm>
        </p:spPr>
        <p:txBody>
          <a:bodyPr/>
          <a:lstStyle/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Mailers Hub/</a:t>
            </a:r>
            <a:r>
              <a:rPr lang="en-US" sz="2000" dirty="0" err="1" smtClean="0">
                <a:latin typeface="Calibri" pitchFamily="34" charset="0"/>
              </a:rPr>
              <a:t>NAAD</a:t>
            </a:r>
            <a:r>
              <a:rPr lang="en-US" sz="2000" dirty="0" smtClean="0">
                <a:latin typeface="Calibri" pitchFamily="34" charset="0"/>
              </a:rPr>
              <a:t> joint comments filed March 20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Overall, the process is not working as designed</a:t>
            </a:r>
            <a:endParaRPr lang="en-US" sz="18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Pressure to reduce costs to align with revenue drove USPS to become more efficient, but also caused reductions in service, lack of capital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Current rate stability is because of CPI stability, but CPI can rise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USPS price “flexibility” less than it seems because of cap, other restrictions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The CPI (consumer cost experience) isn’t relevant to the USPS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err="1" smtClean="0">
                <a:latin typeface="Calibri" pitchFamily="34" charset="0"/>
              </a:rPr>
              <a:t>PAEA</a:t>
            </a:r>
            <a:r>
              <a:rPr lang="en-US" sz="1800" dirty="0" smtClean="0">
                <a:latin typeface="Calibri" pitchFamily="34" charset="0"/>
              </a:rPr>
              <a:t> imposed a cost burden (prefunding), and a ratesetting process that could not allow sufficient revenue to pay it and be financially stable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CPI cap limits revenues as a proxy for costs</a:t>
            </a: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000" dirty="0" smtClean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Recommendations:</a:t>
            </a:r>
            <a:endParaRPr lang="en-US" sz="1800" dirty="0">
              <a:latin typeface="Calibri" pitchFamily="34" charset="0"/>
            </a:endParaRPr>
          </a:p>
          <a:p>
            <a:pPr marL="685800" lvl="3" indent="-22542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Keep a cap, but don’t use the CPI as the benchmark</a:t>
            </a:r>
          </a:p>
          <a:p>
            <a:pPr marL="685800" lvl="3" indent="-22542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Regulate costs, not rates, and include service consequences of cost savings</a:t>
            </a:r>
          </a:p>
          <a:p>
            <a:pPr marL="685800" lvl="3" indent="-225425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Allow </a:t>
            </a:r>
            <a:r>
              <a:rPr lang="en-US" sz="1600" dirty="0">
                <a:latin typeface="Calibri" pitchFamily="34" charset="0"/>
              </a:rPr>
              <a:t>adequate revenues for </a:t>
            </a:r>
            <a:r>
              <a:rPr lang="en-US" sz="1600" dirty="0" smtClean="0">
                <a:latin typeface="Calibri" pitchFamily="34" charset="0"/>
              </a:rPr>
              <a:t>both controllable and uncontrollable costs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012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Congress: Vacancies</a:t>
            </a:r>
            <a:endParaRPr lang="en-US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721342" y="1557339"/>
            <a:ext cx="7584458" cy="4343400"/>
          </a:xfrm>
        </p:spPr>
        <p:txBody>
          <a:bodyPr/>
          <a:lstStyle/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USPS Board of Governors</a:t>
            </a:r>
            <a:endParaRPr lang="en-US" sz="10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PMG, </a:t>
            </a:r>
            <a:r>
              <a:rPr lang="en-US" sz="1800" dirty="0" err="1" smtClean="0">
                <a:latin typeface="Calibri" pitchFamily="34" charset="0"/>
              </a:rPr>
              <a:t>DPMG</a:t>
            </a:r>
            <a:endParaRPr lang="en-US" sz="1800" dirty="0" smtClean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11 political appointees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Nominated by the president</a:t>
            </a:r>
            <a:endParaRPr lang="en-US" sz="1600" dirty="0">
              <a:solidFill>
                <a:prstClr val="black"/>
              </a:solidFill>
              <a:latin typeface="Calibri" pitchFamily="34" charset="0"/>
            </a:endParaRP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Confirmed by the Senate</a:t>
            </a:r>
            <a:endParaRPr lang="en-US" sz="1600" dirty="0" smtClean="0">
              <a:latin typeface="Calibri" pitchFamily="34" charset="0"/>
            </a:endParaRPr>
          </a:p>
          <a:p>
            <a:pPr marL="230188" lvl="1" indent="-230188" defTabSz="912813"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Vacant positions</a:t>
            </a:r>
            <a:endParaRPr lang="en-US" sz="1000" dirty="0">
              <a:solidFill>
                <a:prstClr val="black"/>
              </a:solidFill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All political appointee positions unfilled </a:t>
            </a:r>
            <a:endParaRPr lang="en-US" sz="1800" dirty="0">
              <a:solidFill>
                <a:prstClr val="black"/>
              </a:solidFill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Last governor’s term expired December 8</a:t>
            </a: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Board now operating as “Temporary Emergency Committee”</a:t>
            </a: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Major decisions can’t be made except by governors</a:t>
            </a: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Six nominees awaited confirmation, but action blocked</a:t>
            </a: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All nominations expired at end of session</a:t>
            </a: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endParaRPr lang="en-US" sz="10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30188" lvl="1" indent="-230188" defTabSz="912813"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No nominations yet in the new Congress</a:t>
            </a: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457200" lvl="4" indent="0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None/>
              <a:defRPr/>
            </a:pPr>
            <a:endParaRPr lang="en-US" sz="14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321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Congress: Legislation (114</a:t>
            </a:r>
            <a:r>
              <a:rPr lang="en-US" altLang="en-US" sz="3200" baseline="30000" dirty="0" smtClean="0">
                <a:latin typeface="Arial" panose="020B0604020202020204" pitchFamily="34" charset="0"/>
              </a:rPr>
              <a:t>th</a:t>
            </a:r>
            <a:r>
              <a:rPr lang="en-US" altLang="en-US" sz="3200" dirty="0" smtClean="0">
                <a:latin typeface="Arial" panose="020B0604020202020204" pitchFamily="34" charset="0"/>
              </a:rPr>
              <a:t> Congress)</a:t>
            </a:r>
            <a:endParaRPr lang="en-US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721342" y="1557339"/>
            <a:ext cx="7584458" cy="4343400"/>
          </a:xfrm>
        </p:spPr>
        <p:txBody>
          <a:bodyPr/>
          <a:lstStyle/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Senate:</a:t>
            </a:r>
            <a:endParaRPr lang="en-US" sz="10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800" dirty="0" smtClean="0">
                <a:latin typeface="Calibri" pitchFamily="34" charset="0"/>
              </a:rPr>
              <a:t>S </a:t>
            </a:r>
            <a:r>
              <a:rPr lang="en-US" sz="1800" dirty="0">
                <a:latin typeface="Calibri" pitchFamily="34" charset="0"/>
              </a:rPr>
              <a:t>2051 filed September 17, 2015, by Sen. Carper (DE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</a:rPr>
              <a:t>Hearing held January 21, </a:t>
            </a:r>
            <a:r>
              <a:rPr lang="en-US" sz="1600" dirty="0" smtClean="0">
                <a:latin typeface="Calibri" pitchFamily="34" charset="0"/>
              </a:rPr>
              <a:t>2016</a:t>
            </a:r>
            <a:endParaRPr lang="en-US" sz="1600" dirty="0">
              <a:solidFill>
                <a:prstClr val="black"/>
              </a:solidFill>
              <a:latin typeface="Calibri" pitchFamily="34" charset="0"/>
            </a:endParaRP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</a:rPr>
              <a:t>No further action taken</a:t>
            </a:r>
          </a:p>
          <a:p>
            <a:pPr marL="457200" lvl="4" indent="0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None/>
              <a:defRPr/>
            </a:pPr>
            <a:endParaRPr lang="en-US" sz="1400" dirty="0" smtClean="0">
              <a:latin typeface="Calibri" pitchFamily="34" charset="0"/>
            </a:endParaRPr>
          </a:p>
          <a:p>
            <a:pPr marL="917575" lvl="3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400" dirty="0" smtClean="0">
              <a:latin typeface="Calibri" pitchFamily="34" charset="0"/>
            </a:endParaRPr>
          </a:p>
          <a:p>
            <a:pPr marL="917575" lvl="3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400" dirty="0" smtClean="0">
              <a:latin typeface="Calibri" pitchFamily="34" charset="0"/>
            </a:endParaRPr>
          </a:p>
          <a:p>
            <a:pPr marL="230188" lvl="1" indent="-230188" defTabSz="912813"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House:</a:t>
            </a:r>
            <a:endParaRPr lang="en-US" sz="1000" dirty="0">
              <a:solidFill>
                <a:prstClr val="black"/>
              </a:solidFill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>
                <a:solidFill>
                  <a:prstClr val="black"/>
                </a:solidFill>
                <a:latin typeface="Calibri" pitchFamily="34" charset="0"/>
              </a:rPr>
              <a:t>HR 5707, HR 5714 filed July 11, </a:t>
            </a: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2016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Bipartisan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sponsorship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Hearing held July 12, favorably reported by committee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CBO “scored” both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No further action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taken</a:t>
            </a:r>
            <a:endParaRPr lang="en-US" sz="14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04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Congress: Legislation (115</a:t>
            </a:r>
            <a:r>
              <a:rPr lang="en-US" altLang="en-US" sz="3200" baseline="30000" dirty="0" smtClean="0">
                <a:latin typeface="Arial" panose="020B0604020202020204" pitchFamily="34" charset="0"/>
              </a:rPr>
              <a:t>th</a:t>
            </a:r>
            <a:r>
              <a:rPr lang="en-US" altLang="en-US" sz="3200" dirty="0" smtClean="0">
                <a:latin typeface="Arial" panose="020B0604020202020204" pitchFamily="34" charset="0"/>
              </a:rPr>
              <a:t> Congress)</a:t>
            </a:r>
            <a:endParaRPr lang="en-US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721342" y="1557339"/>
            <a:ext cx="7584458" cy="4343400"/>
          </a:xfrm>
        </p:spPr>
        <p:txBody>
          <a:bodyPr/>
          <a:lstStyle/>
          <a:p>
            <a:pPr marL="230188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Senate:</a:t>
            </a:r>
            <a:endParaRPr lang="en-US" sz="1000" dirty="0"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Nothing filed in current session</a:t>
            </a:r>
          </a:p>
          <a:p>
            <a:pPr marL="917575" lvl="3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400" dirty="0" smtClean="0">
              <a:latin typeface="Calibri" pitchFamily="34" charset="0"/>
            </a:endParaRPr>
          </a:p>
          <a:p>
            <a:pPr marL="230188" lvl="1" indent="-230188" defTabSz="912813"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House:</a:t>
            </a:r>
            <a:endParaRPr lang="en-US" sz="1000" dirty="0">
              <a:solidFill>
                <a:prstClr val="black"/>
              </a:solidFill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>
                <a:solidFill>
                  <a:prstClr val="black"/>
                </a:solidFill>
                <a:latin typeface="Calibri" pitchFamily="34" charset="0"/>
              </a:rPr>
              <a:t>HR </a:t>
            </a: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756 </a:t>
            </a:r>
            <a:r>
              <a:rPr lang="en-US" sz="1800" dirty="0">
                <a:solidFill>
                  <a:prstClr val="black"/>
                </a:solidFill>
                <a:latin typeface="Calibri" pitchFamily="34" charset="0"/>
              </a:rPr>
              <a:t>filed </a:t>
            </a: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January 31, 2017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Changes USPS health plans, requires use of USPS-specific demographic data, allows phase-out of business door delivery, other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Bipartisan sponsorship 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Supported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by major stakeholders (USPS, postal labor, mailing industry)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Favorably reported out of committee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markup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March 16</a:t>
            </a:r>
            <a:endParaRPr lang="en-US" sz="1600" dirty="0">
              <a:solidFill>
                <a:prstClr val="black"/>
              </a:solidFill>
              <a:latin typeface="Calibri" pitchFamily="34" charset="0"/>
            </a:endParaRPr>
          </a:p>
          <a:p>
            <a:pPr marL="917575" lvl="3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endParaRPr lang="en-US" sz="14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rgbClr val="4F81BD"/>
              </a:buClr>
              <a:buSzPct val="90000"/>
              <a:defRPr/>
            </a:pPr>
            <a:r>
              <a:rPr lang="en-US" sz="1800" dirty="0" smtClean="0">
                <a:solidFill>
                  <a:prstClr val="black"/>
                </a:solidFill>
                <a:latin typeface="Calibri" pitchFamily="34" charset="0"/>
              </a:rPr>
              <a:t>HR 760 filed January 31, 2017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Allows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outside investment of 25% of Retiree Health Benefit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Fund</a:t>
            </a: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</a:rPr>
              <a:t>Bipartisan sponsorship</a:t>
            </a:r>
            <a:endParaRPr lang="en-US" sz="1600" dirty="0">
              <a:solidFill>
                <a:prstClr val="black"/>
              </a:solidFill>
              <a:latin typeface="Calibri" pitchFamily="34" charset="0"/>
            </a:endParaRPr>
          </a:p>
          <a:p>
            <a:pPr marL="688975" lvl="4" indent="-231775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</a:rPr>
              <a:t>Favorably reported out of committee markup March 16</a:t>
            </a:r>
          </a:p>
          <a:p>
            <a:pPr marL="457200" lvl="4" indent="0" defTabSz="912813">
              <a:lnSpc>
                <a:spcPct val="110000"/>
              </a:lnSpc>
              <a:spcBef>
                <a:spcPct val="0"/>
              </a:spcBef>
              <a:buClr>
                <a:srgbClr val="4F81BD"/>
              </a:buClr>
              <a:buSzPct val="90000"/>
              <a:buNone/>
              <a:defRPr/>
            </a:pPr>
            <a:endParaRPr lang="en-US" sz="14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460375" lvl="2" indent="-230188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1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217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What You Can Do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742950" y="1557339"/>
            <a:ext cx="6343650" cy="4343400"/>
          </a:xfrm>
        </p:spPr>
        <p:txBody>
          <a:bodyPr/>
          <a:lstStyle/>
          <a:p>
            <a:pPr marL="230188" indent="-230188" defTabSz="912813">
              <a:spcBef>
                <a:spcPct val="50000"/>
              </a:spcBef>
              <a:buClr>
                <a:schemeClr val="accent1"/>
              </a:buClr>
              <a:buSzPct val="85000"/>
            </a:pPr>
            <a:r>
              <a:rPr lang="en-US" sz="2000" dirty="0">
                <a:latin typeface="Calibri" pitchFamily="34" charset="0"/>
              </a:rPr>
              <a:t>Stay informed</a:t>
            </a:r>
          </a:p>
          <a:p>
            <a:pPr marL="460375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itchFamily="34" charset="0"/>
              </a:rPr>
              <a:t>Price changes</a:t>
            </a:r>
          </a:p>
          <a:p>
            <a:pPr marL="460375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itchFamily="34" charset="0"/>
              </a:rPr>
              <a:t>Network changes</a:t>
            </a:r>
          </a:p>
          <a:p>
            <a:pPr marL="460375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itchFamily="34" charset="0"/>
              </a:rPr>
              <a:t>Revisions to mailing standards</a:t>
            </a:r>
          </a:p>
          <a:p>
            <a:pPr marL="460375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itchFamily="34" charset="0"/>
              </a:rPr>
              <a:t>PRC activities</a:t>
            </a:r>
          </a:p>
          <a:p>
            <a:pPr marL="460375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itchFamily="34" charset="0"/>
              </a:rPr>
              <a:t>Legislation in </a:t>
            </a:r>
            <a:r>
              <a:rPr lang="en-US" sz="1800" dirty="0" smtClean="0">
                <a:latin typeface="Calibri" pitchFamily="34" charset="0"/>
              </a:rPr>
              <a:t>Congress</a:t>
            </a:r>
          </a:p>
          <a:p>
            <a:pPr marL="365760" lvl="1" indent="-182880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endParaRPr lang="en-US" sz="1000" dirty="0" smtClean="0">
              <a:latin typeface="Calibri" pitchFamily="34" charset="0"/>
            </a:endParaRPr>
          </a:p>
          <a:p>
            <a:pPr marL="460375" lvl="1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endParaRPr lang="en-US" sz="1000" dirty="0">
              <a:latin typeface="Calibri" pitchFamily="34" charset="0"/>
            </a:endParaRPr>
          </a:p>
          <a:p>
            <a:pPr marL="230188" indent="-230188" defTabSz="912813">
              <a:spcBef>
                <a:spcPct val="0"/>
              </a:spcBef>
              <a:buClr>
                <a:schemeClr val="accent1"/>
              </a:buClr>
              <a:buSzPct val="85000"/>
            </a:pPr>
            <a:r>
              <a:rPr lang="en-US" sz="2400" b="1" i="1" dirty="0">
                <a:latin typeface="Calibri" pitchFamily="34" charset="0"/>
              </a:rPr>
              <a:t>Pay attention!</a:t>
            </a:r>
          </a:p>
          <a:p>
            <a:pPr marL="0" indent="0">
              <a:buNone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186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USPS Finances (February 2017)</a:t>
            </a:r>
            <a:endParaRPr lang="en-US" sz="3200" dirty="0"/>
          </a:p>
        </p:txBody>
      </p:sp>
      <p:pic>
        <p:nvPicPr>
          <p:cNvPr id="4" name="Picture 2" descr="Mailers Hub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75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772912"/>
            <a:ext cx="2284476" cy="70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738057" y="1557339"/>
            <a:ext cx="7872543" cy="4343400"/>
          </a:xfrm>
        </p:spPr>
        <p:txBody>
          <a:bodyPr/>
          <a:lstStyle/>
          <a:p>
            <a:pPr marL="230188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Revenue and expense</a:t>
            </a:r>
            <a:endParaRPr lang="en-US" sz="2000" dirty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  <a:sym typeface="Symbol" pitchFamily="18" charset="2"/>
              </a:rPr>
              <a:t>Controllable operating </a:t>
            </a:r>
            <a:r>
              <a:rPr lang="en-US" sz="1600" dirty="0" smtClean="0">
                <a:latin typeface="Calibri" pitchFamily="34" charset="0"/>
                <a:sym typeface="Symbol" pitchFamily="18" charset="2"/>
              </a:rPr>
              <a:t>revenue: $5.37 billion</a:t>
            </a:r>
            <a:r>
              <a:rPr lang="en-US" sz="1600" dirty="0">
                <a:latin typeface="Calibri" pitchFamily="34" charset="0"/>
              </a:rPr>
              <a:t> (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-2.8%</a:t>
            </a:r>
            <a:r>
              <a:rPr lang="en-US" sz="1600" dirty="0">
                <a:latin typeface="Calibri" pitchFamily="34" charset="0"/>
              </a:rPr>
              <a:t> to plan,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 -7.1%</a:t>
            </a:r>
            <a:r>
              <a:rPr lang="en-US" sz="1600" dirty="0">
                <a:latin typeface="Calibri" pitchFamily="34" charset="0"/>
              </a:rPr>
              <a:t> to SPLY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Controllable operating </a:t>
            </a:r>
            <a:r>
              <a:rPr lang="en-US" sz="1600" dirty="0" smtClean="0">
                <a:latin typeface="Calibri" pitchFamily="34" charset="0"/>
              </a:rPr>
              <a:t>expenses: </a:t>
            </a:r>
            <a:r>
              <a:rPr lang="en-US" sz="1600" dirty="0">
                <a:latin typeface="Calibri" pitchFamily="34" charset="0"/>
              </a:rPr>
              <a:t>$5.38 billion (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+0.2</a:t>
            </a:r>
            <a:r>
              <a:rPr lang="en-US" sz="1600" dirty="0">
                <a:latin typeface="Calibri" pitchFamily="34" charset="0"/>
              </a:rPr>
              <a:t> to plan, -2.8 YTD</a:t>
            </a:r>
            <a:r>
              <a:rPr lang="en-US" sz="1600" dirty="0" smtClean="0">
                <a:latin typeface="Calibri" pitchFamily="34" charset="0"/>
              </a:rPr>
              <a:t>)</a:t>
            </a:r>
            <a:r>
              <a:rPr lang="en-US" sz="1600" dirty="0" smtClean="0">
                <a:latin typeface="Calibri" pitchFamily="34" charset="0"/>
                <a:sym typeface="Symbol" pitchFamily="18" charset="2"/>
              </a:rPr>
              <a:t/>
            </a:r>
            <a:br>
              <a:rPr lang="en-US" sz="1600" dirty="0" smtClean="0">
                <a:latin typeface="Calibri" pitchFamily="34" charset="0"/>
                <a:sym typeface="Symbol" pitchFamily="18" charset="2"/>
              </a:rPr>
            </a:br>
            <a:r>
              <a:rPr lang="en-US" sz="1600" dirty="0" smtClean="0">
                <a:latin typeface="Calibri" pitchFamily="34" charset="0"/>
                <a:sym typeface="Symbol" pitchFamily="18" charset="2"/>
              </a:rPr>
              <a:t>(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excluding </a:t>
            </a:r>
            <a:r>
              <a:rPr lang="en-US" sz="1600" dirty="0" err="1">
                <a:latin typeface="Calibri" pitchFamily="34" charset="0"/>
                <a:sym typeface="Symbol" pitchFamily="18" charset="2"/>
              </a:rPr>
              <a:t>OWCP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 adjustment, prefunding </a:t>
            </a:r>
            <a:r>
              <a:rPr lang="en-US" sz="1600" dirty="0" smtClean="0">
                <a:latin typeface="Calibri" pitchFamily="34" charset="0"/>
                <a:sym typeface="Symbol" pitchFamily="18" charset="2"/>
              </a:rPr>
              <a:t>payment)</a:t>
            </a:r>
            <a:endParaRPr lang="en-US" sz="1600" dirty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Controllable </a:t>
            </a:r>
            <a:r>
              <a:rPr lang="en-US" sz="1600" dirty="0">
                <a:latin typeface="Calibri" pitchFamily="34" charset="0"/>
              </a:rPr>
              <a:t>o</a:t>
            </a:r>
            <a:r>
              <a:rPr lang="en-US" sz="1600" dirty="0" smtClean="0">
                <a:latin typeface="Calibri" pitchFamily="34" charset="0"/>
              </a:rPr>
              <a:t>perating income/loss: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-$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10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million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  <a:sym typeface="Symbol" pitchFamily="18" charset="2"/>
              </a:rPr>
              <a:t>Net income/loss: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-$262 million</a:t>
            </a:r>
            <a:endParaRPr lang="en-US" sz="1600" dirty="0" smtClean="0">
              <a:latin typeface="Calibri" pitchFamily="34" charset="0"/>
              <a:sym typeface="Symbol" pitchFamily="18" charset="2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endParaRPr lang="en-US" sz="800" i="1" dirty="0" smtClean="0">
              <a:latin typeface="Calibri" pitchFamily="34" charset="0"/>
              <a:sym typeface="Symbol" pitchFamily="18" charset="2"/>
            </a:endParaRPr>
          </a:p>
          <a:p>
            <a:pPr marL="0" indent="-217170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Volume</a:t>
            </a:r>
            <a:endParaRPr lang="en-US" sz="2000" i="1" dirty="0" smtClean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Total</a:t>
            </a:r>
            <a:r>
              <a:rPr lang="en-US" sz="1600" dirty="0">
                <a:latin typeface="Calibri" pitchFamily="34" charset="0"/>
              </a:rPr>
              <a:t>: </a:t>
            </a:r>
            <a:r>
              <a:rPr lang="en-US" sz="1600" dirty="0" smtClean="0">
                <a:latin typeface="Calibri" pitchFamily="34" charset="0"/>
              </a:rPr>
              <a:t>11.42 </a:t>
            </a:r>
            <a:r>
              <a:rPr lang="en-US" sz="1600" dirty="0">
                <a:latin typeface="Calibri" pitchFamily="34" charset="0"/>
              </a:rPr>
              <a:t>billion pieces </a:t>
            </a:r>
            <a:r>
              <a:rPr lang="en-US" sz="1600" dirty="0" smtClean="0">
                <a:latin typeface="Calibri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-3.3%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to plan,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-8.6%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to SPLY)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First-Class Mail: </a:t>
            </a:r>
            <a:r>
              <a:rPr lang="en-US" sz="1600" dirty="0" smtClean="0">
                <a:latin typeface="Calibri" pitchFamily="34" charset="0"/>
              </a:rPr>
              <a:t>4.65 </a:t>
            </a:r>
            <a:r>
              <a:rPr lang="en-US" sz="1600" dirty="0">
                <a:latin typeface="Calibri" pitchFamily="34" charset="0"/>
              </a:rPr>
              <a:t>billion pieces </a:t>
            </a:r>
            <a:r>
              <a:rPr lang="en-US" sz="1600" dirty="0" smtClean="0">
                <a:latin typeface="Calibri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-7.6%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to SPLY)</a:t>
            </a:r>
            <a:endParaRPr lang="en-US" sz="1600" i="1" dirty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Standard Mail: </a:t>
            </a:r>
            <a:r>
              <a:rPr lang="en-US" sz="1600" dirty="0" smtClean="0">
                <a:latin typeface="Calibri" pitchFamily="34" charset="0"/>
              </a:rPr>
              <a:t>5.83 </a:t>
            </a:r>
            <a:r>
              <a:rPr lang="en-US" sz="1600" dirty="0">
                <a:latin typeface="Calibri" pitchFamily="34" charset="0"/>
              </a:rPr>
              <a:t>billion pieces </a:t>
            </a:r>
            <a:r>
              <a:rPr lang="en-US" sz="1600" dirty="0" smtClean="0">
                <a:latin typeface="Calibri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-10.4%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to SPLY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Periodicals: 428.8 million pieces 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-8.2%</a:t>
            </a:r>
            <a:r>
              <a:rPr lang="en-US" sz="1600" dirty="0" smtClean="0">
                <a:latin typeface="Calibri" pitchFamily="34" charset="0"/>
              </a:rPr>
              <a:t> to SPLY)</a:t>
            </a:r>
            <a:endParaRPr lang="en-US" sz="1600" dirty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Shipping &amp; Package Services: </a:t>
            </a:r>
            <a:r>
              <a:rPr lang="en-US" sz="1600" dirty="0" smtClean="0">
                <a:latin typeface="Calibri" pitchFamily="34" charset="0"/>
              </a:rPr>
              <a:t>418.6 million </a:t>
            </a:r>
            <a:r>
              <a:rPr lang="en-US" sz="1600" dirty="0">
                <a:latin typeface="Calibri" pitchFamily="34" charset="0"/>
              </a:rPr>
              <a:t>pieces </a:t>
            </a:r>
            <a:r>
              <a:rPr lang="en-US" sz="1600" dirty="0" smtClean="0">
                <a:latin typeface="Calibri" pitchFamily="34" charset="0"/>
              </a:rPr>
              <a:t>(+7.2% </a:t>
            </a:r>
            <a:r>
              <a:rPr lang="en-US" sz="1600" dirty="0">
                <a:latin typeface="Calibri" pitchFamily="34" charset="0"/>
              </a:rPr>
              <a:t>to SPLY)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endParaRPr lang="en-US" sz="800" i="1" dirty="0">
              <a:latin typeface="Calibri" pitchFamily="34" charset="0"/>
              <a:sym typeface="Symbol" pitchFamily="18" charset="2"/>
            </a:endParaRPr>
          </a:p>
          <a:p>
            <a:pPr marL="0" indent="-217170" defTabSz="912813"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2000" dirty="0" smtClean="0">
                <a:latin typeface="Calibri" pitchFamily="34" charset="0"/>
              </a:rPr>
              <a:t>Complement</a:t>
            </a:r>
            <a:endParaRPr lang="en-US" sz="2000" i="1" dirty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Career: 507,644 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+2.1%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Non-career: 136,738 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+2.3%</a:t>
            </a:r>
            <a:r>
              <a:rPr lang="en-US" sz="1600" dirty="0" smtClean="0">
                <a:latin typeface="Calibri" pitchFamily="34" charset="0"/>
              </a:rPr>
              <a:t>)</a:t>
            </a:r>
            <a:endParaRPr lang="en-US" sz="1600" dirty="0">
              <a:latin typeface="Calibri" pitchFamily="34" charset="0"/>
            </a:endParaRPr>
          </a:p>
          <a:p>
            <a:pPr marL="0" indent="0">
              <a:buNone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5406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22370" y="2971801"/>
            <a:ext cx="2699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Questions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51317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"/>
          <p:cNvGrpSpPr>
            <a:grpSpLocks/>
          </p:cNvGrpSpPr>
          <p:nvPr/>
        </p:nvGrpSpPr>
        <p:grpSpPr bwMode="auto">
          <a:xfrm>
            <a:off x="1814513" y="1693863"/>
            <a:ext cx="5514975" cy="2363847"/>
            <a:chOff x="1814513" y="1693863"/>
            <a:chExt cx="5514975" cy="2363847"/>
          </a:xfrm>
        </p:grpSpPr>
        <p:pic>
          <p:nvPicPr>
            <p:cNvPr id="5124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4513" y="1693863"/>
              <a:ext cx="5514975" cy="1711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5" name="Rectangle 3"/>
            <p:cNvSpPr>
              <a:spLocks noChangeArrowheads="1"/>
            </p:cNvSpPr>
            <p:nvPr/>
          </p:nvSpPr>
          <p:spPr bwMode="auto">
            <a:xfrm>
              <a:off x="1814513" y="3657600"/>
              <a:ext cx="551497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FontTx/>
                <a:buNone/>
              </a:pPr>
              <a:r>
                <a:rPr lang="en-US" altLang="en-US" sz="2000" i="1" dirty="0" smtClean="0">
                  <a:solidFill>
                    <a:srgbClr val="1F497D"/>
                  </a:solidFill>
                  <a:latin typeface="Cambria" pitchFamily="18" charset="0"/>
                  <a:ea typeface="Times New Roman" pitchFamily="18" charset="0"/>
                </a:rPr>
                <a:t>www.MailersHub.com                           </a:t>
              </a:r>
              <a:r>
                <a:rPr lang="en-US" altLang="en-US" sz="2000" i="1" dirty="0">
                  <a:solidFill>
                    <a:srgbClr val="1F497D"/>
                  </a:solidFill>
                  <a:latin typeface="Cambria" pitchFamily="18" charset="0"/>
                  <a:ea typeface="Times New Roman" pitchFamily="18" charset="0"/>
                </a:rPr>
                <a:t>503-482-4636</a:t>
              </a:r>
              <a:endParaRPr lang="en-US" altLang="en-US" sz="2000" dirty="0">
                <a:solidFill>
                  <a:srgbClr val="000000"/>
                </a:solidFill>
                <a:latin typeface="Arial" charset="0"/>
                <a:ea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600200" y="1524000"/>
            <a:ext cx="5943600" cy="2667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7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USPS Finances (FY 2017 to Date)</a:t>
            </a:r>
            <a:endParaRPr lang="en-US" sz="3200" dirty="0"/>
          </a:p>
        </p:txBody>
      </p:sp>
      <p:pic>
        <p:nvPicPr>
          <p:cNvPr id="4" name="Picture 2" descr="Mailers Hub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75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772912"/>
            <a:ext cx="2284476" cy="70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738057" y="1557339"/>
            <a:ext cx="7872543" cy="4343400"/>
          </a:xfrm>
        </p:spPr>
        <p:txBody>
          <a:bodyPr/>
          <a:lstStyle/>
          <a:p>
            <a:pPr marL="230188" indent="-230188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Revenue and expense</a:t>
            </a:r>
            <a:endParaRPr lang="en-US" sz="2000" dirty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  <a:sym typeface="Symbol" pitchFamily="18" charset="2"/>
              </a:rPr>
              <a:t>Controllable operating </a:t>
            </a:r>
            <a:r>
              <a:rPr lang="en-US" sz="1600" dirty="0" smtClean="0">
                <a:latin typeface="Calibri" pitchFamily="34" charset="0"/>
                <a:sym typeface="Symbol" pitchFamily="18" charset="2"/>
              </a:rPr>
              <a:t>revenue: $30.47 billion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-0.2%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to plan,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-1.7%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to SPLY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Controllable operating </a:t>
            </a:r>
            <a:r>
              <a:rPr lang="en-US" sz="1600" dirty="0" smtClean="0">
                <a:latin typeface="Calibri" pitchFamily="34" charset="0"/>
              </a:rPr>
              <a:t>expenses: $29.87 </a:t>
            </a:r>
            <a:r>
              <a:rPr lang="en-US" sz="1600" dirty="0">
                <a:latin typeface="Calibri" pitchFamily="34" charset="0"/>
              </a:rPr>
              <a:t>billion </a:t>
            </a:r>
            <a:r>
              <a:rPr lang="en-US" sz="1600" dirty="0" smtClean="0">
                <a:latin typeface="Calibri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+1.4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to plan,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+2.4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YTD</a:t>
            </a:r>
            <a:r>
              <a:rPr lang="en-US" sz="1600" dirty="0" smtClean="0">
                <a:latin typeface="Calibri" pitchFamily="34" charset="0"/>
              </a:rPr>
              <a:t>)</a:t>
            </a:r>
            <a:r>
              <a:rPr lang="en-US" sz="1600" dirty="0" smtClean="0">
                <a:latin typeface="Calibri" pitchFamily="34" charset="0"/>
                <a:sym typeface="Symbol" pitchFamily="18" charset="2"/>
              </a:rPr>
              <a:t/>
            </a:r>
            <a:br>
              <a:rPr lang="en-US" sz="1600" dirty="0" smtClean="0">
                <a:latin typeface="Calibri" pitchFamily="34" charset="0"/>
                <a:sym typeface="Symbol" pitchFamily="18" charset="2"/>
              </a:rPr>
            </a:br>
            <a:r>
              <a:rPr lang="en-US" sz="1600" dirty="0" smtClean="0">
                <a:latin typeface="Calibri" pitchFamily="34" charset="0"/>
                <a:sym typeface="Symbol" pitchFamily="18" charset="2"/>
              </a:rPr>
              <a:t>(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excluding </a:t>
            </a:r>
            <a:r>
              <a:rPr lang="en-US" sz="1600" dirty="0" err="1">
                <a:latin typeface="Calibri" pitchFamily="34" charset="0"/>
                <a:sym typeface="Symbol" pitchFamily="18" charset="2"/>
              </a:rPr>
              <a:t>OWCP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 adjustment, prefunding </a:t>
            </a:r>
            <a:r>
              <a:rPr lang="en-US" sz="1600" dirty="0" smtClean="0">
                <a:latin typeface="Calibri" pitchFamily="34" charset="0"/>
                <a:sym typeface="Symbol" pitchFamily="18" charset="2"/>
              </a:rPr>
              <a:t>payments)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Controllable operating income/loss: </a:t>
            </a:r>
            <a:r>
              <a:rPr lang="en-US" sz="1600" dirty="0" smtClean="0">
                <a:latin typeface="Calibri" pitchFamily="34" charset="0"/>
                <a:sym typeface="Symbol" pitchFamily="18" charset="2"/>
              </a:rPr>
              <a:t>+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597 </a:t>
            </a:r>
            <a:r>
              <a:rPr lang="en-US" sz="1600" dirty="0" smtClean="0">
                <a:latin typeface="Calibri" pitchFamily="34" charset="0"/>
                <a:sym typeface="Symbol" pitchFamily="18" charset="2"/>
              </a:rPr>
              <a:t>million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  <a:sym typeface="Symbol" pitchFamily="18" charset="2"/>
              </a:rPr>
              <a:t>Net income/loss: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sym typeface="Symbol" pitchFamily="18" charset="2"/>
              </a:rPr>
              <a:t>+1.006 billion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endParaRPr lang="en-US" sz="800" i="1" dirty="0" smtClean="0">
              <a:latin typeface="Calibri" pitchFamily="34" charset="0"/>
              <a:sym typeface="Symbol" pitchFamily="18" charset="2"/>
            </a:endParaRPr>
          </a:p>
          <a:p>
            <a:pPr marL="0" indent="-217170" defTabSz="912813"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Volume</a:t>
            </a:r>
            <a:endParaRPr lang="en-US" sz="2000" i="1" dirty="0" smtClean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Total</a:t>
            </a:r>
            <a:r>
              <a:rPr lang="en-US" sz="1600" dirty="0">
                <a:latin typeface="Calibri" pitchFamily="34" charset="0"/>
              </a:rPr>
              <a:t>: </a:t>
            </a:r>
            <a:r>
              <a:rPr lang="en-US" sz="1600" dirty="0" smtClean="0">
                <a:latin typeface="Calibri" pitchFamily="34" charset="0"/>
              </a:rPr>
              <a:t>65.53 </a:t>
            </a:r>
            <a:r>
              <a:rPr lang="en-US" sz="1600" dirty="0">
                <a:latin typeface="Calibri" pitchFamily="34" charset="0"/>
              </a:rPr>
              <a:t>billion pieces </a:t>
            </a:r>
            <a:r>
              <a:rPr lang="en-US" sz="1600" dirty="0" smtClean="0">
                <a:latin typeface="Calibri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-1.1%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to plan,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-2.1% </a:t>
            </a:r>
            <a:r>
              <a:rPr lang="en-US" sz="1600" dirty="0">
                <a:latin typeface="Calibri" pitchFamily="34" charset="0"/>
              </a:rPr>
              <a:t>to SPLY)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First-Class Mail: </a:t>
            </a:r>
            <a:r>
              <a:rPr lang="en-US" sz="1600" dirty="0" smtClean="0">
                <a:latin typeface="Calibri" pitchFamily="34" charset="0"/>
              </a:rPr>
              <a:t>25.996 </a:t>
            </a:r>
            <a:r>
              <a:rPr lang="en-US" sz="1600" dirty="0">
                <a:latin typeface="Calibri" pitchFamily="34" charset="0"/>
              </a:rPr>
              <a:t>billion pieces </a:t>
            </a:r>
            <a:r>
              <a:rPr lang="en-US" sz="1600" dirty="0" smtClean="0">
                <a:latin typeface="Calibri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-4.1% </a:t>
            </a:r>
            <a:r>
              <a:rPr lang="en-US" sz="1600" dirty="0">
                <a:latin typeface="Calibri" pitchFamily="34" charset="0"/>
              </a:rPr>
              <a:t>to SPLY)</a:t>
            </a:r>
            <a:endParaRPr lang="en-US" sz="1600" i="1" dirty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Standard Mail: </a:t>
            </a:r>
            <a:r>
              <a:rPr lang="en-US" sz="1600" dirty="0" smtClean="0">
                <a:latin typeface="Calibri" pitchFamily="34" charset="0"/>
              </a:rPr>
              <a:t>34.238 </a:t>
            </a:r>
            <a:r>
              <a:rPr lang="en-US" sz="1600" dirty="0">
                <a:latin typeface="Calibri" pitchFamily="34" charset="0"/>
              </a:rPr>
              <a:t>billion pieces </a:t>
            </a:r>
            <a:r>
              <a:rPr lang="en-US" sz="1600" dirty="0" smtClean="0">
                <a:latin typeface="Calibri" pitchFamily="34" charset="0"/>
              </a:rPr>
              <a:t>(+1.3% </a:t>
            </a:r>
            <a:r>
              <a:rPr lang="en-US" sz="1600" dirty="0">
                <a:latin typeface="Calibri" pitchFamily="34" charset="0"/>
              </a:rPr>
              <a:t>to SPLY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 smtClean="0">
                <a:latin typeface="Calibri" pitchFamily="34" charset="0"/>
              </a:rPr>
              <a:t>Periodicals: 2.20 billion pieces (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-5.9%</a:t>
            </a:r>
            <a:r>
              <a:rPr lang="en-US" sz="1600" dirty="0" smtClean="0">
                <a:latin typeface="Calibri" pitchFamily="34" charset="0"/>
              </a:rPr>
              <a:t> to SPLY)</a:t>
            </a:r>
            <a:endParaRPr lang="en-US" sz="1600" dirty="0">
              <a:latin typeface="Calibri" pitchFamily="34" charset="0"/>
            </a:endParaRP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Shipping &amp; Package Services: </a:t>
            </a:r>
            <a:r>
              <a:rPr lang="en-US" sz="1600" dirty="0" smtClean="0">
                <a:latin typeface="Calibri" pitchFamily="34" charset="0"/>
              </a:rPr>
              <a:t>2.494 </a:t>
            </a:r>
            <a:r>
              <a:rPr lang="en-US" sz="1600" dirty="0">
                <a:latin typeface="Calibri" pitchFamily="34" charset="0"/>
              </a:rPr>
              <a:t>billion pieces (+</a:t>
            </a:r>
            <a:r>
              <a:rPr lang="en-US" sz="1600" dirty="0" smtClean="0">
                <a:latin typeface="Calibri" pitchFamily="34" charset="0"/>
              </a:rPr>
              <a:t>11.0% </a:t>
            </a:r>
            <a:r>
              <a:rPr lang="en-US" sz="1600" dirty="0">
                <a:latin typeface="Calibri" pitchFamily="34" charset="0"/>
              </a:rPr>
              <a:t>to SPLY)</a:t>
            </a:r>
          </a:p>
          <a:p>
            <a:pPr marL="460375" lvl="2" indent="-230188" defTabSz="912813">
              <a:spcBef>
                <a:spcPts val="100"/>
              </a:spcBef>
              <a:buClr>
                <a:schemeClr val="accent1"/>
              </a:buClr>
              <a:buSzPct val="90000"/>
              <a:defRPr/>
            </a:pPr>
            <a:r>
              <a:rPr lang="en-US" sz="1600" dirty="0">
                <a:latin typeface="Calibri" pitchFamily="34" charset="0"/>
              </a:rPr>
              <a:t>Shipping &amp; Package Services revenue </a:t>
            </a:r>
            <a:r>
              <a:rPr lang="en-US" sz="1600" dirty="0" smtClean="0">
                <a:latin typeface="Calibri" pitchFamily="34" charset="0"/>
              </a:rPr>
              <a:t>exceeds Standard </a:t>
            </a:r>
            <a:r>
              <a:rPr lang="en-US" sz="1600" dirty="0">
                <a:latin typeface="Calibri" pitchFamily="34" charset="0"/>
              </a:rPr>
              <a:t>Mail </a:t>
            </a:r>
            <a:r>
              <a:rPr lang="en-US" sz="1600" dirty="0" smtClean="0">
                <a:latin typeface="Calibri" pitchFamily="34" charset="0"/>
              </a:rPr>
              <a:t>revenue </a:t>
            </a:r>
            <a:r>
              <a:rPr lang="en-US" sz="1600" dirty="0">
                <a:latin typeface="Calibri" pitchFamily="34" charset="0"/>
              </a:rPr>
              <a:t>on </a:t>
            </a:r>
            <a:r>
              <a:rPr lang="en-US" sz="1600" dirty="0" smtClean="0">
                <a:latin typeface="Calibri" pitchFamily="34" charset="0"/>
              </a:rPr>
              <a:t>7.29% </a:t>
            </a:r>
            <a:r>
              <a:rPr lang="en-US" sz="1600" dirty="0">
                <a:latin typeface="Calibri" pitchFamily="34" charset="0"/>
              </a:rPr>
              <a:t>the volume of Standard </a:t>
            </a:r>
            <a:r>
              <a:rPr lang="en-US" sz="1600" dirty="0" smtClean="0">
                <a:latin typeface="Calibri" pitchFamily="34" charset="0"/>
              </a:rPr>
              <a:t>Mail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7250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USPS Finances – Trends</a:t>
            </a:r>
            <a:endParaRPr lang="en-US" sz="3200" dirty="0"/>
          </a:p>
        </p:txBody>
      </p:sp>
      <p:pic>
        <p:nvPicPr>
          <p:cNvPr id="4" name="Picture 2" descr="Mailers Hub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75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772912"/>
            <a:ext cx="2284476" cy="70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66800" y="5486400"/>
            <a:ext cx="4800600" cy="380999"/>
          </a:xfrm>
        </p:spPr>
        <p:txBody>
          <a:bodyPr/>
          <a:lstStyle/>
          <a:p>
            <a:pPr marL="0" indent="0" defTabSz="912813">
              <a:spcBef>
                <a:spcPct val="0"/>
              </a:spcBef>
              <a:buClr>
                <a:schemeClr val="accent1"/>
              </a:buClr>
              <a:buSzPct val="90000"/>
              <a:buNone/>
              <a:defRPr/>
            </a:pPr>
            <a:r>
              <a:rPr lang="en-US" sz="1600" dirty="0" smtClean="0">
                <a:latin typeface="Calibri" pitchFamily="34" charset="0"/>
                <a:sym typeface="Symbol" pitchFamily="18" charset="2"/>
              </a:rPr>
              <a:t>Monthly volume and workhour trend – 2009-present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191950"/>
              </p:ext>
            </p:extLst>
          </p:nvPr>
        </p:nvGraphicFramePr>
        <p:xfrm>
          <a:off x="457200" y="1731011"/>
          <a:ext cx="8382000" cy="332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362200" y="14478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79492" y="3500854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Feb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47900" y="1279162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Oct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86200" y="1567602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71900" y="1398964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Oct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10200" y="1654034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5900" y="1485396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Oct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934200" y="1979086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19900" y="1810448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Oct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28900" y="3200400"/>
            <a:ext cx="0" cy="45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43000" y="3162385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Feb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097280" y="2973229"/>
            <a:ext cx="0" cy="45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51376" y="3577798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Feb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151376" y="3427571"/>
            <a:ext cx="0" cy="45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3574137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Feb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678424" y="3486341"/>
            <a:ext cx="0" cy="45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216090" y="3765169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Feb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7205472" y="3559624"/>
            <a:ext cx="0" cy="45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737360" y="3500854"/>
            <a:ext cx="0" cy="212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777584" y="3486341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Dec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496312" y="3552066"/>
            <a:ext cx="0" cy="204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247900" y="3605695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Dec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264408" y="3602736"/>
            <a:ext cx="0" cy="212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276600" y="3653254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Dec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023360" y="3733800"/>
            <a:ext cx="0" cy="212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33800" y="3774096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Dec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782312" y="3685032"/>
            <a:ext cx="0" cy="212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800600" y="3682639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Dec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550408" y="3465576"/>
            <a:ext cx="0" cy="212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95900" y="3504456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Dec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504" y="3352800"/>
            <a:ext cx="0" cy="212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362700" y="3398178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Dec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7076806" y="3276600"/>
            <a:ext cx="0" cy="212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819900" y="3409397"/>
            <a:ext cx="228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Dec</a:t>
            </a:r>
            <a:endParaRPr lang="en-US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653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USPS Finances – CPI</a:t>
            </a:r>
            <a:endParaRPr 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705600" y="2057400"/>
            <a:ext cx="12954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2813">
              <a:spcBef>
                <a:spcPct val="0"/>
              </a:spcBef>
              <a:buSzPct val="85000"/>
              <a:buNone/>
              <a:defRPr/>
            </a:pPr>
            <a:r>
              <a:rPr lang="en-US" sz="2000" dirty="0" smtClean="0">
                <a:latin typeface="Calibri" panose="020F0502020204030204" pitchFamily="34" charset="0"/>
              </a:rPr>
              <a:t>12-month CPI Average Nov 2007-Feb 2017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705600" y="3982317"/>
            <a:ext cx="12954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2813">
              <a:spcBef>
                <a:spcPct val="0"/>
              </a:spcBef>
              <a:buSzPct val="85000"/>
              <a:buNone/>
              <a:defRPr/>
            </a:pPr>
            <a:r>
              <a:rPr lang="en-US" sz="2000" dirty="0" smtClean="0">
                <a:latin typeface="Calibri" panose="020F0502020204030204" pitchFamily="34" charset="0"/>
              </a:rPr>
              <a:t>Rate of change Dec 2007-Feb 2017</a:t>
            </a:r>
            <a:endParaRPr 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160195"/>
              </p:ext>
            </p:extLst>
          </p:nvPr>
        </p:nvGraphicFramePr>
        <p:xfrm>
          <a:off x="457200" y="1676400"/>
          <a:ext cx="6019800" cy="1989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117365"/>
              </p:ext>
            </p:extLst>
          </p:nvPr>
        </p:nvGraphicFramePr>
        <p:xfrm>
          <a:off x="457200" y="3733800"/>
          <a:ext cx="60198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186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USPS Finances – the Rate Case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726750" y="1557339"/>
            <a:ext cx="6740850" cy="4343400"/>
          </a:xfrm>
        </p:spPr>
        <p:txBody>
          <a:bodyPr/>
          <a:lstStyle/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Filed October 12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Based on August CPI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Overall increase +/- 1% (including “banked” authority)</a:t>
            </a:r>
          </a:p>
          <a:p>
            <a:pPr marL="457200" lvl="2" indent="0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None/>
              <a:defRPr/>
            </a:pPr>
            <a:r>
              <a:rPr lang="en-US" sz="1400" dirty="0" smtClean="0">
                <a:latin typeface="Calibri" pitchFamily="34" charset="0"/>
              </a:rPr>
              <a:t>	</a:t>
            </a:r>
            <a:endParaRPr lang="en-US" sz="1700" dirty="0">
              <a:latin typeface="Calibri" pitchFamily="34" charset="0"/>
            </a:endParaRPr>
          </a:p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itchFamily="34" charset="0"/>
            </a:endParaRPr>
          </a:p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itchFamily="34" charset="0"/>
            </a:endParaRPr>
          </a:p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itchFamily="34" charset="0"/>
            </a:endParaRPr>
          </a:p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Implementation date: January 22, 2017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661264"/>
              </p:ext>
            </p:extLst>
          </p:nvPr>
        </p:nvGraphicFramePr>
        <p:xfrm>
          <a:off x="1371600" y="2667000"/>
          <a:ext cx="5105400" cy="2438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6578"/>
                <a:gridCol w="638175"/>
                <a:gridCol w="797719"/>
                <a:gridCol w="957263"/>
                <a:gridCol w="717947"/>
                <a:gridCol w="797718"/>
              </a:tblGrid>
              <a:tr h="58462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Class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Cap 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Banked 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%</a:t>
                      </a:r>
                    </a:p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available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% used in filing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Banked % </a:t>
                      </a:r>
                      <a:r>
                        <a:rPr lang="en-US" sz="1400" dirty="0" smtClean="0">
                          <a:effectLst/>
                        </a:rPr>
                        <a:t>remaining</a:t>
                      </a:r>
                    </a:p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(adjusted)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</a:tr>
              <a:tr h="312291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First-Class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0.422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0.382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0.804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0.780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0.024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</a:tr>
              <a:tr h="312291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Standard Mail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0.422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0.507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0.929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0.900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0.027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</a:tr>
              <a:tr h="312291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Periodicals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0.871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0.871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0.832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0.038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</a:tr>
              <a:tr h="312291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Package Svcs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0.871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0.179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1.050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1.007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0.076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</a:tr>
              <a:tr h="312291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Special Svcs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0.871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1.711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2.582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2.536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0.046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</a:tr>
              <a:tr h="292315">
                <a:tc gridSpan="6">
                  <a:txBody>
                    <a:bodyPr/>
                    <a:lstStyle/>
                    <a:p>
                      <a:pPr marL="0" marR="0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en-US" sz="1000" i="1" dirty="0">
                          <a:effectLst/>
                        </a:rPr>
                        <a:t>Source: USPS filing</a:t>
                      </a:r>
                      <a:endParaRPr lang="en-US" sz="1000" i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8415" marR="184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62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latin typeface="Arial" panose="020B0604020202020204" pitchFamily="34" charset="0"/>
              </a:rPr>
              <a:t>USPS Finances – the Rate Case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742950" y="1557339"/>
            <a:ext cx="6343650" cy="4343400"/>
          </a:xfrm>
        </p:spPr>
        <p:txBody>
          <a:bodyPr/>
          <a:lstStyle/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Issues</a:t>
            </a:r>
            <a:endParaRPr lang="en-US" sz="2000" dirty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Data completeness, accuracy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Adjustments to filed rates</a:t>
            </a: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Calibri" pitchFamily="34" charset="0"/>
              </a:rPr>
              <a:t>October 28, November 8 errata notices</a:t>
            </a: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Calibri" pitchFamily="34" charset="0"/>
              </a:rPr>
              <a:t>64 Standard Mail rate cells modified</a:t>
            </a: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Calibri" pitchFamily="34" charset="0"/>
              </a:rPr>
              <a:t>Increased class average increase to 0.900%</a:t>
            </a:r>
            <a:endParaRPr lang="en-US" sz="1500" dirty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Rate relationships</a:t>
            </a: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Calibri" pitchFamily="34" charset="0"/>
              </a:rPr>
              <a:t>Regular/nonprofit</a:t>
            </a:r>
            <a:endParaRPr lang="en-US" sz="1500" dirty="0">
              <a:latin typeface="Calibri" pitchFamily="34" charset="0"/>
            </a:endParaRP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Calibri" pitchFamily="34" charset="0"/>
              </a:rPr>
              <a:t>Discounts</a:t>
            </a: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Calibri" pitchFamily="34" charset="0"/>
              </a:rPr>
              <a:t>“Hockey stick” at break point</a:t>
            </a:r>
            <a:endParaRPr lang="en-US" sz="1300" dirty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Worksharing</a:t>
            </a: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Calibri" pitchFamily="34" charset="0"/>
              </a:rPr>
              <a:t>Size of discounts</a:t>
            </a:r>
            <a:endParaRPr lang="en-US" sz="1500" dirty="0">
              <a:latin typeface="Calibri" pitchFamily="34" charset="0"/>
            </a:endParaRP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Calibri" pitchFamily="34" charset="0"/>
              </a:rPr>
              <a:t>Relationships</a:t>
            </a: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Calibri" pitchFamily="34" charset="0"/>
              </a:rPr>
              <a:t>“Passthroughs”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2693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>
                <a:latin typeface="Arial" panose="020B0604020202020204" pitchFamily="34" charset="0"/>
              </a:rPr>
              <a:t>USPS Finances – the Rate Case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742950" y="1557339"/>
            <a:ext cx="6572250" cy="4343400"/>
          </a:xfrm>
        </p:spPr>
        <p:txBody>
          <a:bodyPr/>
          <a:lstStyle/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Structural changes</a:t>
            </a:r>
            <a:endParaRPr lang="en-US" sz="2000" dirty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Third ounce free (commercial First-Class Mail) </a:t>
            </a:r>
            <a:r>
              <a:rPr lang="en-US" sz="1700" b="1" dirty="0" smtClean="0">
                <a:solidFill>
                  <a:srgbClr val="00B050"/>
                </a:solidFill>
                <a:latin typeface="Calibri" pitchFamily="34" charset="0"/>
                <a:sym typeface="Wingdings"/>
              </a:rPr>
              <a:t></a:t>
            </a:r>
            <a:endParaRPr lang="en-US" sz="1700" b="1" dirty="0">
              <a:solidFill>
                <a:srgbClr val="00B050"/>
              </a:solidFill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>
                <a:latin typeface="Calibri" pitchFamily="34" charset="0"/>
              </a:rPr>
              <a:t>One price for Auto/Mach FCM letters up to 3.5 ounces </a:t>
            </a:r>
            <a:r>
              <a:rPr lang="en-US" sz="1700" b="1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</a:t>
            </a:r>
            <a:endParaRPr lang="en-US" sz="1700" dirty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3-Digit and AADC combined into AADC (FCM and Standard Mail</a:t>
            </a:r>
            <a:r>
              <a:rPr lang="en-US" sz="1700" dirty="0">
                <a:latin typeface="Calibri" pitchFamily="34" charset="0"/>
              </a:rPr>
              <a:t>) </a:t>
            </a:r>
            <a:r>
              <a:rPr lang="en-US" sz="1700" b="1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</a:t>
            </a:r>
            <a:endParaRPr lang="en-US" sz="1700" dirty="0" smtClean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Elimination of FSS pricing (but not presort</a:t>
            </a:r>
            <a:r>
              <a:rPr lang="en-US" sz="1700" dirty="0">
                <a:latin typeface="Calibri" pitchFamily="34" charset="0"/>
              </a:rPr>
              <a:t>) </a:t>
            </a:r>
            <a:r>
              <a:rPr lang="en-US" sz="1700" b="1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</a:t>
            </a:r>
            <a:endParaRPr lang="en-US" sz="1700" dirty="0" smtClean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>
                <a:latin typeface="Calibri" pitchFamily="34" charset="0"/>
              </a:rPr>
              <a:t>“Standard Mail” renamed to “USPS Marketing Mail” </a:t>
            </a:r>
            <a:r>
              <a:rPr lang="en-US" sz="1700" b="1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</a:t>
            </a:r>
            <a:endParaRPr lang="en-US" sz="1700" dirty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“Break point” for STD letters raised from 3.3 to 3.5 </a:t>
            </a:r>
            <a:r>
              <a:rPr lang="en-US" sz="1700" dirty="0">
                <a:latin typeface="Calibri" pitchFamily="34" charset="0"/>
              </a:rPr>
              <a:t>ounces </a:t>
            </a:r>
            <a:r>
              <a:rPr lang="en-US" sz="1700" b="1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</a:t>
            </a:r>
            <a:endParaRPr lang="en-US" sz="1700" dirty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“Break </a:t>
            </a:r>
            <a:r>
              <a:rPr lang="en-US" sz="1700" dirty="0">
                <a:latin typeface="Calibri" pitchFamily="34" charset="0"/>
              </a:rPr>
              <a:t>point” for </a:t>
            </a:r>
            <a:r>
              <a:rPr lang="en-US" sz="1700" dirty="0" smtClean="0">
                <a:latin typeface="Calibri" pitchFamily="34" charset="0"/>
              </a:rPr>
              <a:t>STD flats and non-auto/non-</a:t>
            </a:r>
            <a:r>
              <a:rPr lang="en-US" sz="1700" dirty="0" err="1" smtClean="0">
                <a:latin typeface="Calibri" pitchFamily="34" charset="0"/>
              </a:rPr>
              <a:t>mach</a:t>
            </a:r>
            <a:r>
              <a:rPr lang="en-US" sz="1700" dirty="0" smtClean="0">
                <a:latin typeface="Calibri" pitchFamily="34" charset="0"/>
              </a:rPr>
              <a:t> letters from raised 3.3 to 4.0 </a:t>
            </a:r>
            <a:r>
              <a:rPr lang="en-US" sz="1700" dirty="0">
                <a:latin typeface="Calibri" pitchFamily="34" charset="0"/>
              </a:rPr>
              <a:t>ounces </a:t>
            </a:r>
            <a:r>
              <a:rPr lang="en-US" sz="1700" b="1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</a:t>
            </a:r>
            <a:endParaRPr lang="en-US" sz="1700" dirty="0" smtClean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Fees combined or eliminated for some types of </a:t>
            </a:r>
            <a:r>
              <a:rPr lang="en-US" sz="1700" dirty="0">
                <a:latin typeface="Calibri" pitchFamily="34" charset="0"/>
              </a:rPr>
              <a:t>mail </a:t>
            </a:r>
            <a:r>
              <a:rPr lang="en-US" sz="1700" b="1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</a:t>
            </a:r>
            <a:endParaRPr lang="en-US" sz="1700" dirty="0" smtClean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COD redesign </a:t>
            </a:r>
            <a:r>
              <a:rPr lang="en-US" sz="1700" b="1" dirty="0" smtClean="0">
                <a:solidFill>
                  <a:srgbClr val="FF0000"/>
                </a:solidFill>
                <a:latin typeface="Calibri" pitchFamily="34" charset="0"/>
              </a:rPr>
              <a:t>X</a:t>
            </a:r>
            <a:endParaRPr lang="en-US" sz="1700" b="1" dirty="0">
              <a:solidFill>
                <a:srgbClr val="FF0000"/>
              </a:solidFill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1867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>
                <a:latin typeface="Arial" panose="020B0604020202020204" pitchFamily="34" charset="0"/>
              </a:rPr>
              <a:t>USPS Finances – </a:t>
            </a:r>
            <a:r>
              <a:rPr lang="en-US" altLang="en-US" sz="3200" dirty="0" smtClean="0">
                <a:latin typeface="Arial" panose="020B0604020202020204" pitchFamily="34" charset="0"/>
              </a:rPr>
              <a:t>Future </a:t>
            </a:r>
            <a:r>
              <a:rPr lang="en-US" altLang="en-US" sz="3200" dirty="0">
                <a:latin typeface="Arial" panose="020B0604020202020204" pitchFamily="34" charset="0"/>
              </a:rPr>
              <a:t>Rate </a:t>
            </a:r>
            <a:r>
              <a:rPr lang="en-US" altLang="en-US" sz="3200" dirty="0" smtClean="0">
                <a:latin typeface="Arial" panose="020B0604020202020204" pitchFamily="34" charset="0"/>
              </a:rPr>
              <a:t>Cases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742950" y="1557339"/>
            <a:ext cx="6876288" cy="4343400"/>
          </a:xfrm>
        </p:spPr>
        <p:txBody>
          <a:bodyPr/>
          <a:lstStyle/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Looking ahead</a:t>
            </a:r>
            <a:endParaRPr lang="en-US" sz="2000" dirty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Annual price changes planned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CPI cap trending toward +/- 2%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New or continues promotions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Further simplifications  in rate structure and standards</a:t>
            </a: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Rate structure</a:t>
            </a:r>
          </a:p>
          <a:p>
            <a:pPr marL="688975" lvl="3" indent="-231775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</a:rPr>
              <a:t>Shape and weight standards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800" dirty="0" smtClean="0">
              <a:latin typeface="Calibri" pitchFamily="34" charset="0"/>
            </a:endParaRPr>
          </a:p>
          <a:p>
            <a:pPr marL="230188" lvl="1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Significant proposals to watch</a:t>
            </a:r>
            <a:endParaRPr lang="en-US" sz="2000" dirty="0">
              <a:latin typeface="Calibri" pitchFamily="34" charset="0"/>
            </a:endParaRP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Postcards: changes to size (FCM), new rate category (STD)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Standardization of maximum letter weight and “weight breaks” (FCM)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Drop shipment (FCM)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Revisions to weight limits for flats (STD/BPM)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r>
              <a:rPr lang="en-US" sz="1700" dirty="0" smtClean="0">
                <a:latin typeface="Calibri" pitchFamily="34" charset="0"/>
              </a:rPr>
              <a:t>Requirement for an indicia (FCM/STD)</a:t>
            </a:r>
          </a:p>
          <a:p>
            <a:pPr marL="460375" lvl="2" indent="-230188" defTabSz="912813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SzPct val="90000"/>
              <a:defRPr/>
            </a:pPr>
            <a:endParaRPr lang="en-US" sz="800" dirty="0" smtClean="0"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>
          <a:xfrm>
            <a:off x="1143000" y="6333744"/>
            <a:ext cx="5181600" cy="21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2813">
              <a:spcBef>
                <a:spcPct val="0"/>
              </a:spcBef>
              <a:buSzPct val="85000"/>
              <a:defRPr/>
            </a:pPr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This </a:t>
            </a:r>
            <a:r>
              <a:rPr lang="en-US" sz="7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information is the sole property of the presenter and is not approved or endorsed by </a:t>
            </a:r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USPS.  © 2017 Mailers Hub LLC. </a:t>
            </a:r>
            <a:endParaRPr lang="en-US" sz="7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601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1563</Words>
  <Application>Microsoft Office PowerPoint</Application>
  <PresentationFormat>On-screen Show (4:3)</PresentationFormat>
  <Paragraphs>378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State of the USPS Update</vt:lpstr>
      <vt:lpstr>USPS Finances (February 2017)</vt:lpstr>
      <vt:lpstr>USPS Finances (FY 2017 to Date)</vt:lpstr>
      <vt:lpstr>USPS Finances – Trends</vt:lpstr>
      <vt:lpstr>USPS Finances – CPI</vt:lpstr>
      <vt:lpstr>USPS Finances – the Rate Case</vt:lpstr>
      <vt:lpstr>USPS Finances – the Rate Case</vt:lpstr>
      <vt:lpstr>USPS Finances – the Rate Case</vt:lpstr>
      <vt:lpstr>USPS Finances – Future Rate Cases</vt:lpstr>
      <vt:lpstr>USPS Initiatives</vt:lpstr>
      <vt:lpstr>USPS Initiatives</vt:lpstr>
      <vt:lpstr>USPS Initiatives</vt:lpstr>
      <vt:lpstr>Service Performance</vt:lpstr>
      <vt:lpstr>Ten-Year Review of Ratesetting Process</vt:lpstr>
      <vt:lpstr>Ten-Year Review of Ratesetting Process</vt:lpstr>
      <vt:lpstr>Congress: Vacancies</vt:lpstr>
      <vt:lpstr>Congress: Legislation (114th Congress)</vt:lpstr>
      <vt:lpstr>Congress: Legislation (115th Congress)</vt:lpstr>
      <vt:lpstr>What You Can Do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LRaymond</dc:creator>
  <cp:lastModifiedBy>LRaymond</cp:lastModifiedBy>
  <cp:revision>99</cp:revision>
  <dcterms:created xsi:type="dcterms:W3CDTF">2016-10-06T17:13:08Z</dcterms:created>
  <dcterms:modified xsi:type="dcterms:W3CDTF">2017-04-03T03:54:54Z</dcterms:modified>
</cp:coreProperties>
</file>