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4" r:id="rId2"/>
    <p:sldId id="341" r:id="rId3"/>
    <p:sldId id="369" r:id="rId4"/>
    <p:sldId id="347" r:id="rId5"/>
    <p:sldId id="343" r:id="rId6"/>
    <p:sldId id="363" r:id="rId7"/>
    <p:sldId id="366" r:id="rId8"/>
    <p:sldId id="364" r:id="rId9"/>
    <p:sldId id="371" r:id="rId10"/>
    <p:sldId id="280" r:id="rId11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6">
          <p15:clr>
            <a:srgbClr val="A4A3A4"/>
          </p15:clr>
        </p15:guide>
        <p15:guide id="2" orient="horz" pos="2654">
          <p15:clr>
            <a:srgbClr val="A4A3A4"/>
          </p15:clr>
        </p15:guide>
        <p15:guide id="3" orient="horz" pos="2454">
          <p15:clr>
            <a:srgbClr val="A4A3A4"/>
          </p15:clr>
        </p15:guide>
        <p15:guide id="4" pos="45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8CDB"/>
    <a:srgbClr val="253A93"/>
    <a:srgbClr val="3D4953"/>
    <a:srgbClr val="8C9BA6"/>
    <a:srgbClr val="A70026"/>
    <a:srgbClr val="64B1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548" autoAdjust="0"/>
  </p:normalViewPr>
  <p:slideViewPr>
    <p:cSldViewPr snapToGrid="0" snapToObjects="1" showGuides="1">
      <p:cViewPr varScale="1">
        <p:scale>
          <a:sx n="101" d="100"/>
          <a:sy n="101" d="100"/>
        </p:scale>
        <p:origin x="720" y="96"/>
      </p:cViewPr>
      <p:guideLst>
        <p:guide orient="horz" pos="1616"/>
        <p:guide orient="horz" pos="2654"/>
        <p:guide orient="horz" pos="2454"/>
        <p:guide pos="455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DA86A28C-8206-4822-A609-BFA8C5C2EB3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133A996F-E3F0-4D5E-A9FA-A541FBB4C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0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9969FC49-42E0-8945-AF9D-60F4456E550D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1BE381F5-51B2-1943-972C-25859BAC61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2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81F5-51B2-1943-972C-25859BAC611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277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2453215"/>
            <a:ext cx="8238067" cy="806450"/>
          </a:xfrm>
          <a:ln>
            <a:noFill/>
          </a:ln>
        </p:spPr>
        <p:txBody>
          <a:bodyPr anchor="t" anchorCtr="0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85800" y="3501494"/>
            <a:ext cx="8238066" cy="434975"/>
          </a:xfrm>
        </p:spPr>
        <p:txBody>
          <a:bodyPr anchor="b" anchorCtr="0"/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speaker name or third level heading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685800" y="1608667"/>
            <a:ext cx="8226425" cy="691242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4123267" y="1214437"/>
            <a:ext cx="4775198" cy="262731"/>
          </a:xfrm>
        </p:spPr>
        <p:txBody>
          <a:bodyPr anchor="ctr" anchorCtr="0"/>
          <a:lstStyle>
            <a:lvl1pPr marL="0" indent="0" algn="r">
              <a:buNone/>
              <a:defRPr sz="900" kern="1000" cap="all" spc="5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CA" dirty="0"/>
              <a:t>Click to edit date and location</a:t>
            </a:r>
          </a:p>
        </p:txBody>
      </p:sp>
      <p:pic>
        <p:nvPicPr>
          <p:cNvPr id="8" name="Picture 7" descr="idealliance_logo_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50948"/>
            <a:ext cx="2565400" cy="561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40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2143123"/>
            <a:ext cx="8238067" cy="473077"/>
          </a:xfrm>
          <a:ln>
            <a:noFill/>
          </a:ln>
        </p:spPr>
        <p:txBody>
          <a:bodyPr anchor="t" anchorCtr="0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685800" y="1298575"/>
            <a:ext cx="8226425" cy="691242"/>
          </a:xfrm>
        </p:spPr>
        <p:txBody>
          <a:bodyPr/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pic>
        <p:nvPicPr>
          <p:cNvPr id="8" name="Picture 7" descr="idealliance_logo_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88" y="4616394"/>
            <a:ext cx="1527962" cy="33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50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57815"/>
            <a:ext cx="8455025" cy="3257549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py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57815"/>
            <a:ext cx="8455025" cy="3257549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8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7815"/>
            <a:ext cx="4114800" cy="3257549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4809066" y="1232422"/>
            <a:ext cx="4097869" cy="3182941"/>
          </a:xfrm>
        </p:spPr>
        <p:txBody>
          <a:bodyPr>
            <a:normAutofit/>
          </a:bodyPr>
          <a:lstStyle>
            <a:lvl1pPr marL="0" indent="0">
              <a:buNone/>
              <a:defRPr sz="900" baseline="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193148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7425" y="1157815"/>
            <a:ext cx="4114800" cy="3257549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" y="1232422"/>
            <a:ext cx="4097869" cy="3182941"/>
          </a:xfrm>
        </p:spPr>
        <p:txBody>
          <a:bodyPr>
            <a:normAutofit/>
          </a:bodyPr>
          <a:lstStyle>
            <a:lvl1pPr marL="0" indent="0">
              <a:buNone/>
              <a:defRPr sz="900" baseline="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369502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,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7425" y="1157815"/>
            <a:ext cx="4114800" cy="3257549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" y="1232422"/>
            <a:ext cx="4097869" cy="3182941"/>
          </a:xfrm>
        </p:spPr>
        <p:txBody>
          <a:bodyPr>
            <a:normAutofit/>
          </a:bodyPr>
          <a:lstStyle>
            <a:lvl1pPr marL="0" indent="0">
              <a:buNone/>
              <a:defRPr sz="900" baseline="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428952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" y="1232422"/>
            <a:ext cx="8455025" cy="3182941"/>
          </a:xfrm>
        </p:spPr>
        <p:txBody>
          <a:bodyPr>
            <a:normAutofit/>
          </a:bodyPr>
          <a:lstStyle>
            <a:lvl1pPr marL="0" indent="0">
              <a:buNone/>
              <a:defRPr sz="900" baseline="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396228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Imag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" y="1232422"/>
            <a:ext cx="8455025" cy="3182941"/>
          </a:xfrm>
        </p:spPr>
        <p:txBody>
          <a:bodyPr>
            <a:normAutofit/>
          </a:bodyPr>
          <a:lstStyle>
            <a:lvl1pPr marL="0" indent="0">
              <a:buNone/>
              <a:defRPr sz="900" baseline="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8102600" y="9969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15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9700"/>
            <a:ext cx="8455025" cy="69124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7815"/>
            <a:ext cx="8455026" cy="32575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idealliance_logo_ppt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88" y="4616394"/>
            <a:ext cx="1527962" cy="33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54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7" r:id="rId2"/>
    <p:sldLayoutId id="2147483652" r:id="rId3"/>
    <p:sldLayoutId id="2147483659" r:id="rId4"/>
    <p:sldLayoutId id="2147483656" r:id="rId5"/>
    <p:sldLayoutId id="2147483653" r:id="rId6"/>
    <p:sldLayoutId id="2147483654" r:id="rId7"/>
    <p:sldLayoutId id="2147483655" r:id="rId8"/>
    <p:sldLayoutId id="2147483658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270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231775" indent="-231775" algn="l" defTabSz="457200" rtl="0" eaLnBrk="1" latinLnBrk="0" hangingPunct="1">
        <a:spcBef>
          <a:spcPct val="20000"/>
        </a:spcBef>
        <a:buClr>
          <a:srgbClr val="2F8CDB"/>
        </a:buClr>
        <a:buFont typeface="Arial"/>
        <a:buChar char="•"/>
        <a:defRPr sz="2500" kern="1200">
          <a:solidFill>
            <a:schemeClr val="tx1"/>
          </a:solidFill>
          <a:latin typeface="Arial"/>
          <a:ea typeface="+mn-ea"/>
          <a:cs typeface="Arial"/>
        </a:defRPr>
      </a:lvl1pPr>
      <a:lvl2pPr marL="631825" indent="-17462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1900" kern="1200">
          <a:solidFill>
            <a:schemeClr val="tx1"/>
          </a:solidFill>
          <a:latin typeface="Arial"/>
          <a:ea typeface="+mn-ea"/>
          <a:cs typeface="Arial"/>
        </a:defRPr>
      </a:lvl2pPr>
      <a:lvl3pPr marL="1089025" indent="-174625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1900" kern="1200">
          <a:solidFill>
            <a:schemeClr val="tx1"/>
          </a:solidFill>
          <a:latin typeface="Arial"/>
          <a:ea typeface="+mn-ea"/>
          <a:cs typeface="Arial"/>
        </a:defRPr>
      </a:lvl3pPr>
      <a:lvl4pPr marL="1546225" indent="-174625" algn="l" defTabSz="457200" rtl="0" eaLnBrk="1" latinLnBrk="0" hangingPunct="1">
        <a:spcBef>
          <a:spcPct val="20000"/>
        </a:spcBef>
        <a:buClr>
          <a:srgbClr val="A70026"/>
        </a:buClr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1944688" indent="-115888" algn="l" defTabSz="457200" rtl="0" eaLnBrk="1" latinLnBrk="0" hangingPunct="1">
        <a:spcBef>
          <a:spcPct val="20000"/>
        </a:spcBef>
        <a:buClr>
          <a:srgbClr val="8C9BA6"/>
        </a:buClr>
        <a:buFont typeface="Arial"/>
        <a:buChar char="•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kgarner@idealliance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Ken Garner, Executive Vice President, Idealliance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2040" y="1798089"/>
            <a:ext cx="8226425" cy="691242"/>
          </a:xfrm>
        </p:spPr>
        <p:txBody>
          <a:bodyPr/>
          <a:lstStyle/>
          <a:p>
            <a:r>
              <a:rPr lang="en-US" b="1" dirty="0"/>
              <a:t>Postal Reform Legislation – A Reality in the 115</a:t>
            </a:r>
            <a:r>
              <a:rPr lang="en-US" b="1" baseline="30000" dirty="0"/>
              <a:t>th</a:t>
            </a:r>
            <a:r>
              <a:rPr lang="en-US" b="1" dirty="0"/>
              <a:t> Congress?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April 2017</a:t>
            </a:r>
          </a:p>
        </p:txBody>
      </p:sp>
    </p:spTree>
    <p:extLst>
      <p:ext uri="{BB962C8B-B14F-4D97-AF65-F5344CB8AC3E}">
        <p14:creationId xmlns:p14="http://schemas.microsoft.com/office/powerpoint/2010/main" val="658055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dealliance_logo_white_pp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00" y="1705023"/>
            <a:ext cx="7747819" cy="1687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0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Historical Context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455025" cy="3520842"/>
          </a:xfrm>
        </p:spPr>
        <p:txBody>
          <a:bodyPr/>
          <a:lstStyle/>
          <a:p>
            <a:pPr lvl="0"/>
            <a:r>
              <a:rPr lang="en-US" sz="2800" dirty="0"/>
              <a:t>2006 Passage of the Postal Accountability and Enhancement Act (PAEA)</a:t>
            </a:r>
          </a:p>
          <a:p>
            <a:pPr lvl="0"/>
            <a:endParaRPr lang="en-US" sz="2000" dirty="0"/>
          </a:p>
          <a:p>
            <a:pPr lvl="1"/>
            <a:r>
              <a:rPr lang="en-US" sz="2000" dirty="0"/>
              <a:t>Predictable rate making tied to CPI</a:t>
            </a:r>
            <a:endParaRPr lang="en-US" sz="1600" dirty="0"/>
          </a:p>
          <a:p>
            <a:pPr lvl="1"/>
            <a:r>
              <a:rPr lang="en-US" sz="2000" dirty="0"/>
              <a:t>Mandated retiree health insurance plan pre-funding requirement</a:t>
            </a:r>
            <a:endParaRPr lang="en-US" sz="1600" dirty="0"/>
          </a:p>
          <a:p>
            <a:pPr lvl="2"/>
            <a:r>
              <a:rPr lang="en-US" sz="2000" dirty="0"/>
              <a:t>~ $5.5 billion / year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9829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long and winding road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6713" y="1702863"/>
            <a:ext cx="2646791" cy="1885163"/>
          </a:xfrm>
        </p:spPr>
      </p:pic>
      <p:sp>
        <p:nvSpPr>
          <p:cNvPr id="6" name="TextBox 5"/>
          <p:cNvSpPr txBox="1"/>
          <p:nvPr/>
        </p:nvSpPr>
        <p:spPr>
          <a:xfrm>
            <a:off x="4134678" y="1252328"/>
            <a:ext cx="477754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USPS balance condition that would require bankruptcy for any publicly traded company</a:t>
            </a:r>
            <a:endParaRPr lang="en-US" sz="1200" dirty="0"/>
          </a:p>
          <a:p>
            <a:pPr lvl="0"/>
            <a:r>
              <a:rPr lang="en-US" dirty="0"/>
              <a:t>OGR Committee Hearing (2/7/16)</a:t>
            </a:r>
          </a:p>
          <a:p>
            <a:pPr lvl="0"/>
            <a:endParaRPr lang="en-US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USPS has $121 billion in unfunded liabilities</a:t>
            </a:r>
            <a:endParaRPr lang="en-US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Total liabilities exceed total assets by $56 billion</a:t>
            </a:r>
            <a:endParaRPr lang="en-US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USPS has defaulted on their retiree expense prefunding requirement for the past 5 years = $33 billion</a:t>
            </a:r>
            <a:endParaRPr lang="en-US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USPS has exhausted its borrowing authority</a:t>
            </a:r>
          </a:p>
        </p:txBody>
      </p:sp>
    </p:spTree>
    <p:extLst>
      <p:ext uri="{BB962C8B-B14F-4D97-AF65-F5344CB8AC3E}">
        <p14:creationId xmlns:p14="http://schemas.microsoft.com/office/powerpoint/2010/main" val="1729185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HR 5714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157815"/>
            <a:ext cx="8179906" cy="3533455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000" dirty="0"/>
              <a:t>Despite a dedicated effort to promote and pass legislation over an 8-year period, no meaningful progress was made until 2016 and the 114</a:t>
            </a:r>
            <a:r>
              <a:rPr lang="en-US" sz="2000" baseline="30000" dirty="0"/>
              <a:t>th</a:t>
            </a:r>
            <a:r>
              <a:rPr lang="en-US" sz="2000" dirty="0"/>
              <a:t> Congress</a:t>
            </a:r>
          </a:p>
          <a:p>
            <a:pPr marL="0" lvl="0" indent="0" algn="ctr">
              <a:buNone/>
            </a:pPr>
            <a:endParaRPr lang="en-US" sz="1400" dirty="0"/>
          </a:p>
          <a:p>
            <a:pPr marL="457200" lvl="1" indent="0">
              <a:buNone/>
            </a:pPr>
            <a:r>
              <a:rPr lang="en-US" sz="2000" dirty="0"/>
              <a:t>Led by Jason </a:t>
            </a:r>
            <a:r>
              <a:rPr lang="en-US" sz="2000" dirty="0" err="1"/>
              <a:t>Chaffetz</a:t>
            </a:r>
            <a:r>
              <a:rPr lang="en-US" sz="2000" dirty="0"/>
              <a:t>, Chairman of the House Oversight and Government Reform Committee, HR 5714 was introduced containing the following major provisions </a:t>
            </a:r>
          </a:p>
          <a:p>
            <a:pPr marL="457200" lvl="1" indent="0">
              <a:buNone/>
            </a:pPr>
            <a:endParaRPr lang="en-US" sz="1400" dirty="0"/>
          </a:p>
          <a:p>
            <a:pPr lvl="2"/>
            <a:r>
              <a:rPr lang="en-US" sz="2000" dirty="0"/>
              <a:t>Required integration of postal retirees into Medicare</a:t>
            </a:r>
            <a:endParaRPr lang="en-US" sz="1400" dirty="0"/>
          </a:p>
          <a:p>
            <a:pPr lvl="2"/>
            <a:r>
              <a:rPr lang="en-US" sz="2000" dirty="0"/>
              <a:t>A one-time increase in postage rates of 2.15%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77969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HR 5714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876" y="1133525"/>
            <a:ext cx="8597349" cy="2235839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800" dirty="0"/>
              <a:t>The combination of these two provisions would eliminate the need for future mandated retiree health insurance payments and eliminate the $33 billion from the balance sheet. </a:t>
            </a:r>
          </a:p>
          <a:p>
            <a:pPr lvl="1"/>
            <a:r>
              <a:rPr lang="en-US" sz="1800" dirty="0"/>
              <a:t>HR 5714 received a positive “score” from CBO (~$2.2 billion over 10 years)</a:t>
            </a:r>
          </a:p>
          <a:p>
            <a:pPr lvl="1"/>
            <a:r>
              <a:rPr lang="en-US" sz="1800" dirty="0"/>
              <a:t>Resistance / opposition from the Ways &amp; Means Committee based on the bill’s impact on Medicare costs (~1/10 of 1%). </a:t>
            </a:r>
          </a:p>
          <a:p>
            <a:pPr marL="457200" lvl="1" indent="0">
              <a:buNone/>
            </a:pPr>
            <a:r>
              <a:rPr lang="en-US" sz="1800" dirty="0"/>
              <a:t>What happened??? 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2797175" lvl="6" indent="0">
              <a:buNone/>
            </a:pPr>
            <a:r>
              <a:rPr lang="en-US" sz="1800" dirty="0"/>
              <a:t>We ran out of time.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2785" y="3230217"/>
            <a:ext cx="806209" cy="120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56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What lead to progress after 8 years of futility?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1426172"/>
            <a:ext cx="8319053" cy="2837715"/>
          </a:xfrm>
        </p:spPr>
        <p:txBody>
          <a:bodyPr/>
          <a:lstStyle/>
          <a:p>
            <a:pPr lvl="1"/>
            <a:r>
              <a:rPr lang="en-US" sz="2000" dirty="0" err="1"/>
              <a:t>Chaffetz</a:t>
            </a:r>
            <a:r>
              <a:rPr lang="en-US" sz="2000" dirty="0"/>
              <a:t>’ elevation to OGR chairman and his ability to drive strong bi-partisan support</a:t>
            </a:r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2000" dirty="0"/>
              <a:t>An unprecedented “partnership” between Postal leadership, Postal unions, and industry</a:t>
            </a:r>
          </a:p>
          <a:p>
            <a:pPr lvl="1"/>
            <a:endParaRPr lang="en-US" sz="1400" dirty="0"/>
          </a:p>
          <a:p>
            <a:pPr lvl="1"/>
            <a:r>
              <a:rPr lang="en-US" sz="2000" dirty="0"/>
              <a:t>Strong work done by C-21 Coalition and several industry associations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95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Where are we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35502"/>
            <a:ext cx="8455025" cy="2678689"/>
          </a:xfrm>
        </p:spPr>
        <p:txBody>
          <a:bodyPr/>
          <a:lstStyle/>
          <a:p>
            <a:pPr lvl="0"/>
            <a:r>
              <a:rPr lang="en-US" sz="2000" dirty="0"/>
              <a:t>HR 576 introduced early in the 115</a:t>
            </a:r>
            <a:r>
              <a:rPr lang="en-US" sz="2000" baseline="30000" dirty="0"/>
              <a:t>th</a:t>
            </a:r>
            <a:r>
              <a:rPr lang="en-US" sz="2000" dirty="0"/>
              <a:t> Congress (same major provisions)</a:t>
            </a:r>
          </a:p>
          <a:p>
            <a:pPr lvl="0"/>
            <a:r>
              <a:rPr lang="en-US" sz="2000" dirty="0"/>
              <a:t>Anticipate a stronger CBO score (~$5.5 billion)</a:t>
            </a:r>
          </a:p>
          <a:p>
            <a:pPr lvl="0"/>
            <a:r>
              <a:rPr lang="en-US" sz="2000" dirty="0"/>
              <a:t>Still fighting resistance from W&amp;M ($30 billion)</a:t>
            </a:r>
          </a:p>
          <a:p>
            <a:pPr lvl="0"/>
            <a:r>
              <a:rPr lang="en-US" sz="2000" dirty="0"/>
              <a:t>Lots of meetings currently taking place with members of the W&amp;M Committee</a:t>
            </a:r>
          </a:p>
          <a:p>
            <a:pPr lvl="0"/>
            <a:r>
              <a:rPr lang="en-US" sz="2000" dirty="0"/>
              <a:t>Need House passage with overwhelming support</a:t>
            </a:r>
          </a:p>
          <a:p>
            <a:pPr lvl="0"/>
            <a:r>
              <a:rPr lang="en-US" sz="2000" dirty="0"/>
              <a:t>Working on drumming up support in the Senate</a:t>
            </a:r>
          </a:p>
        </p:txBody>
      </p:sp>
    </p:spTree>
    <p:extLst>
      <p:ext uri="{BB962C8B-B14F-4D97-AF65-F5344CB8AC3E}">
        <p14:creationId xmlns:p14="http://schemas.microsoft.com/office/powerpoint/2010/main" val="284259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139700"/>
            <a:ext cx="8455025" cy="691242"/>
          </a:xfrm>
        </p:spPr>
        <p:txBody>
          <a:bodyPr/>
          <a:lstStyle/>
          <a:p>
            <a:r>
              <a:rPr lang="en-US" b="1" dirty="0"/>
              <a:t>Why is this so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286" y="2191485"/>
            <a:ext cx="8455025" cy="81013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Potential impact on the current PRC review of the rate making process – clean up the balance sheet!</a:t>
            </a:r>
          </a:p>
        </p:txBody>
      </p:sp>
    </p:spTree>
    <p:extLst>
      <p:ext uri="{BB962C8B-B14F-4D97-AF65-F5344CB8AC3E}">
        <p14:creationId xmlns:p14="http://schemas.microsoft.com/office/powerpoint/2010/main" val="2493653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547053"/>
            <a:ext cx="8226425" cy="691242"/>
          </a:xfrm>
        </p:spPr>
        <p:txBody>
          <a:bodyPr/>
          <a:lstStyle/>
          <a:p>
            <a:r>
              <a:rPr lang="en-US" sz="3600" b="1" dirty="0"/>
              <a:t>Q &amp; A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452" y="3591339"/>
            <a:ext cx="8655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Ken Garner</a:t>
            </a:r>
          </a:p>
          <a:p>
            <a:r>
              <a:rPr lang="en-US" sz="1400" dirty="0"/>
              <a:t>Executive Vice President</a:t>
            </a:r>
          </a:p>
          <a:p>
            <a:r>
              <a:rPr lang="en-US" sz="1400" dirty="0">
                <a:hlinkClick r:id="rId2"/>
              </a:rPr>
              <a:t>kgarner@idealliance.org</a:t>
            </a:r>
            <a:r>
              <a:rPr lang="en-US" sz="1400" dirty="0"/>
              <a:t>                           </a:t>
            </a:r>
          </a:p>
          <a:p>
            <a:r>
              <a:rPr lang="en-US" sz="1400" dirty="0"/>
              <a:t>703.837.1065</a:t>
            </a:r>
          </a:p>
        </p:txBody>
      </p:sp>
    </p:spTree>
    <p:extLst>
      <p:ext uri="{BB962C8B-B14F-4D97-AF65-F5344CB8AC3E}">
        <p14:creationId xmlns:p14="http://schemas.microsoft.com/office/powerpoint/2010/main" val="153792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3D4953"/>
      </a:dk1>
      <a:lt1>
        <a:sysClr val="window" lastClr="FFFFFF"/>
      </a:lt1>
      <a:dk2>
        <a:srgbClr val="000000"/>
      </a:dk2>
      <a:lt2>
        <a:srgbClr val="8C9BA6"/>
      </a:lt2>
      <a:accent1>
        <a:srgbClr val="253A93"/>
      </a:accent1>
      <a:accent2>
        <a:srgbClr val="64B13D"/>
      </a:accent2>
      <a:accent3>
        <a:srgbClr val="A70026"/>
      </a:accent3>
      <a:accent4>
        <a:srgbClr val="F7B91D"/>
      </a:accent4>
      <a:accent5>
        <a:srgbClr val="DD0080"/>
      </a:accent5>
      <a:accent6>
        <a:srgbClr val="2F8CDB"/>
      </a:accent6>
      <a:hlink>
        <a:srgbClr val="3D4953"/>
      </a:hlink>
      <a:folHlink>
        <a:srgbClr val="8C9BA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13734</TotalTime>
  <Words>420</Words>
  <Application>Microsoft Office PowerPoint</Application>
  <PresentationFormat>On-screen Show (16:9)</PresentationFormat>
  <Paragraphs>55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Postal Reform Legislation – A Reality in the 115th Congress?</vt:lpstr>
      <vt:lpstr>Historical Context </vt:lpstr>
      <vt:lpstr>A long and winding road</vt:lpstr>
      <vt:lpstr>HR 5714</vt:lpstr>
      <vt:lpstr>HR 5714</vt:lpstr>
      <vt:lpstr>What lead to progress after 8 years of futility?</vt:lpstr>
      <vt:lpstr>Where are we now?</vt:lpstr>
      <vt:lpstr>Why is this so important?</vt:lpstr>
      <vt:lpstr>Q &amp; A </vt:lpstr>
      <vt:lpstr>PowerPoint Presentation</vt:lpstr>
    </vt:vector>
  </TitlesOfParts>
  <Company>Condotta Visual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Jodene Condotta</dc:creator>
  <cp:lastModifiedBy>Ken Garner</cp:lastModifiedBy>
  <cp:revision>305</cp:revision>
  <cp:lastPrinted>2016-10-11T15:23:07Z</cp:lastPrinted>
  <dcterms:created xsi:type="dcterms:W3CDTF">2015-04-27T17:25:58Z</dcterms:created>
  <dcterms:modified xsi:type="dcterms:W3CDTF">2017-04-06T20:51:47Z</dcterms:modified>
</cp:coreProperties>
</file>