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2"/>
  </p:notesMasterIdLst>
  <p:sldIdLst>
    <p:sldId id="257" r:id="rId3"/>
    <p:sldId id="264" r:id="rId4"/>
    <p:sldId id="303" r:id="rId5"/>
    <p:sldId id="304" r:id="rId6"/>
    <p:sldId id="305" r:id="rId7"/>
    <p:sldId id="306" r:id="rId8"/>
    <p:sldId id="308" r:id="rId9"/>
    <p:sldId id="307" r:id="rId10"/>
    <p:sldId id="263"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66" d="100"/>
          <a:sy n="66" d="100"/>
        </p:scale>
        <p:origin x="816" y="78"/>
      </p:cViewPr>
      <p:guideLst/>
    </p:cSldViewPr>
  </p:slideViewPr>
  <p:notesTextViewPr>
    <p:cViewPr>
      <p:scale>
        <a:sx n="1" d="1"/>
        <a:sy n="1" d="1"/>
      </p:scale>
      <p:origin x="0" y="-366"/>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EC7791-A60E-4B64-869E-68685BC6D97C}" type="datetimeFigureOut">
              <a:rPr lang="en-US" smtClean="0"/>
              <a:t>3/30/2017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F09194A-CA6D-4E41-9715-FEC2AFC2934F}" type="slidenum">
              <a:rPr lang="en-US" smtClean="0"/>
              <a:t>‹#›</a:t>
            </a:fld>
            <a:endParaRPr lang="en-US"/>
          </a:p>
        </p:txBody>
      </p:sp>
    </p:spTree>
    <p:extLst>
      <p:ext uri="{BB962C8B-B14F-4D97-AF65-F5344CB8AC3E}">
        <p14:creationId xmlns:p14="http://schemas.microsoft.com/office/powerpoint/2010/main" val="30042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sha.gov/recordkeeping/NAICScodesforelectronicsubmission.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HOUR OF SERVICE: Generally, an hour of service means each hour for which an employee is paid, or entitled to payment, for the performance of duties for the employer, and each hour for which an employee is paid, or entitled to payment, for a period of time during which no duties are performed due to vacation, holiday, illness, incapacity (including disability), layoff, jury duty, military duty or leave of absence.</a:t>
            </a:r>
          </a:p>
          <a:p>
            <a:endParaRPr lang="en-US" dirty="0"/>
          </a:p>
          <a:p>
            <a:r>
              <a:rPr lang="en-US" dirty="0"/>
              <a:t>SEASONAL: If an employer’s workforce exceeds 50 full-time employees for 120 days or fewer during a calendar year, and the employees in excess of 50 who were employed during that period of no more than 120 days were seasonal workers, the employer is not considered an applicable large employer. </a:t>
            </a:r>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9353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4328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53282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4801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 MD laws</a:t>
            </a:r>
          </a:p>
          <a:p>
            <a:r>
              <a:rPr lang="en-US" dirty="0" smtClean="0"/>
              <a:t>7</a:t>
            </a:r>
            <a:r>
              <a:rPr lang="en-US" baseline="30000" dirty="0" smtClean="0"/>
              <a:t>th</a:t>
            </a:r>
            <a:r>
              <a:rPr lang="en-US" baseline="0" dirty="0" smtClean="0"/>
              <a:t> Circuit is over Wisconsin, Illinois &amp; Indiana</a:t>
            </a:r>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9867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 MD laws</a:t>
            </a:r>
          </a:p>
          <a:p>
            <a:r>
              <a:rPr lang="en-US" dirty="0" smtClean="0"/>
              <a:t>7</a:t>
            </a:r>
            <a:r>
              <a:rPr lang="en-US" baseline="30000" dirty="0" smtClean="0"/>
              <a:t>th</a:t>
            </a:r>
            <a:r>
              <a:rPr lang="en-US" baseline="0" dirty="0" smtClean="0"/>
              <a:t> Circuit is over Wisconsin, Illinois &amp; Indiana</a:t>
            </a:r>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844778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Establishments with 250 or more employees in industries covered by the recordkeeping regulation must submit information from their 2016 Form 300A by July 1, 2017. These same employers will be required to submit information from all 2017 forms (300A, 300, and 301) by July 1, 2018. Beginning in 2019 and every year thereafter, the information must be submitted by March 2.</a:t>
            </a:r>
          </a:p>
          <a:p>
            <a:r>
              <a:rPr lang="en-US" sz="1200" b="0" i="0" kern="1200" dirty="0" smtClean="0">
                <a:solidFill>
                  <a:schemeClr val="tx1"/>
                </a:solidFill>
                <a:effectLst/>
                <a:latin typeface="+mn-lt"/>
                <a:ea typeface="+mn-ea"/>
                <a:cs typeface="+mn-cs"/>
              </a:rPr>
              <a:t>Establishments with 20-249 employees in </a:t>
            </a:r>
            <a:r>
              <a:rPr lang="en-US" sz="1200" b="0" i="0" u="sng" kern="1200" dirty="0" smtClean="0">
                <a:solidFill>
                  <a:schemeClr val="tx1"/>
                </a:solidFill>
                <a:effectLst/>
                <a:latin typeface="+mn-lt"/>
                <a:ea typeface="+mn-ea"/>
                <a:cs typeface="+mn-cs"/>
                <a:hlinkClick r:id="rId3" tooltip="Establishments in the following industries with 20 to 249 employees must submit injury and illness summary (Form 300A) data to OSHA electronically"/>
              </a:rPr>
              <a:t>certain high-risk industries</a:t>
            </a:r>
            <a:r>
              <a:rPr lang="en-US" sz="1200" b="0" i="0" kern="1200" dirty="0" smtClean="0">
                <a:solidFill>
                  <a:schemeClr val="tx1"/>
                </a:solidFill>
                <a:effectLst/>
                <a:latin typeface="+mn-lt"/>
                <a:ea typeface="+mn-ea"/>
                <a:cs typeface="+mn-cs"/>
              </a:rPr>
              <a:t> must submit information from their 2016 Form 300A by July 1, 2017, and their 2017 Form 300A by July 1, 2018. </a:t>
            </a:r>
            <a:r>
              <a:rPr lang="en-US" sz="1200" b="0" i="0" kern="1200" smtClean="0">
                <a:solidFill>
                  <a:schemeClr val="tx1"/>
                </a:solidFill>
                <a:effectLst/>
                <a:latin typeface="+mn-lt"/>
                <a:ea typeface="+mn-ea"/>
                <a:cs typeface="+mn-cs"/>
              </a:rPr>
              <a:t>Beginning in 2019 and every year thereafter, the information must be submitted by March 2.</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B0A294-9D90-E641-8EC1-3999F211BBF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49361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pPr/>
              <a:t>9</a:t>
            </a:fld>
            <a:endParaRPr lang="en-US" dirty="0"/>
          </a:p>
        </p:txBody>
      </p:sp>
    </p:spTree>
    <p:extLst>
      <p:ext uri="{BB962C8B-B14F-4D97-AF65-F5344CB8AC3E}">
        <p14:creationId xmlns:p14="http://schemas.microsoft.com/office/powerpoint/2010/main" val="252506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A4E2B-231A-485C-A9FA-2AE01C7D0AC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28DE6-84A1-4C50-B59D-B0AABFC5F4B3}" type="slidenum">
              <a:rPr lang="en-US" smtClean="0"/>
              <a:t>‹#›</a:t>
            </a:fld>
            <a:endParaRPr lang="en-US"/>
          </a:p>
        </p:txBody>
      </p:sp>
    </p:spTree>
    <p:extLst>
      <p:ext uri="{BB962C8B-B14F-4D97-AF65-F5344CB8AC3E}">
        <p14:creationId xmlns:p14="http://schemas.microsoft.com/office/powerpoint/2010/main" val="15995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A4E2B-231A-485C-A9FA-2AE01C7D0AC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28DE6-84A1-4C50-B59D-B0AABFC5F4B3}" type="slidenum">
              <a:rPr lang="en-US" smtClean="0"/>
              <a:t>‹#›</a:t>
            </a:fld>
            <a:endParaRPr lang="en-US"/>
          </a:p>
        </p:txBody>
      </p:sp>
    </p:spTree>
    <p:extLst>
      <p:ext uri="{BB962C8B-B14F-4D97-AF65-F5344CB8AC3E}">
        <p14:creationId xmlns:p14="http://schemas.microsoft.com/office/powerpoint/2010/main" val="53864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A4E2B-231A-485C-A9FA-2AE01C7D0AC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28DE6-84A1-4C50-B59D-B0AABFC5F4B3}" type="slidenum">
              <a:rPr lang="en-US" smtClean="0"/>
              <a:t>‹#›</a:t>
            </a:fld>
            <a:endParaRPr lang="en-US"/>
          </a:p>
        </p:txBody>
      </p:sp>
    </p:spTree>
    <p:extLst>
      <p:ext uri="{BB962C8B-B14F-4D97-AF65-F5344CB8AC3E}">
        <p14:creationId xmlns:p14="http://schemas.microsoft.com/office/powerpoint/2010/main" val="172067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12192000" cy="175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1280322"/>
            <a:ext cx="12192000" cy="5577678"/>
          </a:xfrm>
          <a:prstGeom prst="rect">
            <a:avLst/>
          </a:prstGeom>
        </p:spPr>
      </p:pic>
      <p:sp>
        <p:nvSpPr>
          <p:cNvPr id="2" name="Title 1"/>
          <p:cNvSpPr>
            <a:spLocks noGrp="1"/>
          </p:cNvSpPr>
          <p:nvPr userDrawn="1">
            <p:ph type="ctrTitle"/>
          </p:nvPr>
        </p:nvSpPr>
        <p:spPr>
          <a:xfrm>
            <a:off x="914400" y="2312988"/>
            <a:ext cx="10363200" cy="1470025"/>
          </a:xfrm>
          <a:prstGeom prst="rect">
            <a:avLst/>
          </a:prstGeom>
        </p:spPr>
        <p:txBody>
          <a:bodyPr>
            <a:noAutofit/>
          </a:bodyPr>
          <a:lstStyle>
            <a:lvl1pPr algn="ctr">
              <a:defRPr sz="4800" b="1" cap="none" spc="0">
                <a:ln w="18415" cmpd="sng">
                  <a:solidFill>
                    <a:srgbClr val="FFFFFF"/>
                  </a:solidFill>
                  <a:prstDash val="solid"/>
                </a:ln>
                <a:solidFill>
                  <a:srgbClr val="FFFFFF"/>
                </a:solidFill>
                <a:effectLst/>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22552" y="557837"/>
            <a:ext cx="3155049" cy="356563"/>
          </a:xfrm>
          <a:prstGeom prst="rect">
            <a:avLst/>
          </a:prstGeom>
        </p:spPr>
      </p:pic>
      <p:sp>
        <p:nvSpPr>
          <p:cNvPr id="4" name="TextBox 3"/>
          <p:cNvSpPr txBox="1"/>
          <p:nvPr userDrawn="1"/>
        </p:nvSpPr>
        <p:spPr>
          <a:xfrm>
            <a:off x="13132526" y="5649686"/>
            <a:ext cx="184731" cy="369332"/>
          </a:xfrm>
          <a:prstGeom prst="rect">
            <a:avLst/>
          </a:prstGeom>
          <a:noFill/>
        </p:spPr>
        <p:txBody>
          <a:bodyPr wrap="none" rtlCol="0">
            <a:spAutoFit/>
          </a:bodyPr>
          <a:lstStyle/>
          <a:p>
            <a:endParaRPr lang="en-US" sz="1800" dirty="0"/>
          </a:p>
        </p:txBody>
      </p:sp>
      <p:sp>
        <p:nvSpPr>
          <p:cNvPr id="12" name="TextBox 11"/>
          <p:cNvSpPr txBox="1"/>
          <p:nvPr userDrawn="1"/>
        </p:nvSpPr>
        <p:spPr>
          <a:xfrm>
            <a:off x="1" y="6400801"/>
            <a:ext cx="12190551" cy="246221"/>
          </a:xfrm>
          <a:prstGeom prst="rect">
            <a:avLst/>
          </a:prstGeom>
          <a:noFill/>
        </p:spPr>
        <p:txBody>
          <a:bodyPr wrap="square" rtlCol="0">
            <a:spAutoFit/>
          </a:bodyPr>
          <a:lstStyle/>
          <a:p>
            <a:pPr algn="ctr"/>
            <a:r>
              <a:rPr lang="en-US" sz="1000" dirty="0" smtClean="0">
                <a:solidFill>
                  <a:schemeClr val="accent1">
                    <a:lumMod val="60000"/>
                    <a:lumOff val="40000"/>
                  </a:schemeClr>
                </a:solidFill>
              </a:rPr>
              <a:t>©2017 Jackson Lewis P.C.</a:t>
            </a:r>
            <a:endParaRPr lang="en-US" sz="1000" dirty="0">
              <a:solidFill>
                <a:schemeClr val="accent1">
                  <a:lumMod val="60000"/>
                  <a:lumOff val="40000"/>
                </a:schemeClr>
              </a:solidFill>
            </a:endParaRPr>
          </a:p>
        </p:txBody>
      </p:sp>
    </p:spTree>
    <p:extLst>
      <p:ext uri="{BB962C8B-B14F-4D97-AF65-F5344CB8AC3E}">
        <p14:creationId xmlns:p14="http://schemas.microsoft.com/office/powerpoint/2010/main" val="150737465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www.jacksonlewis.com</a:t>
            </a:r>
            <a:endParaRPr lang="en-US" dirty="0"/>
          </a:p>
        </p:txBody>
      </p:sp>
      <p:sp>
        <p:nvSpPr>
          <p:cNvPr id="4" name="Slide Number Placeholder 3"/>
          <p:cNvSpPr>
            <a:spLocks noGrp="1"/>
          </p:cNvSpPr>
          <p:nvPr>
            <p:ph type="sldNum" sz="quarter" idx="11"/>
          </p:nvPr>
        </p:nvSpPr>
        <p:spPr/>
        <p:txBody>
          <a:bodyPr/>
          <a:lstStyle/>
          <a:p>
            <a:fld id="{72EE7D79-36E9-3D41-96B0-913DC9CF5219}" type="slidenum">
              <a:rPr lang="en-US" smtClean="0"/>
              <a:pPr/>
              <a:t>‹#›</a:t>
            </a:fld>
            <a:endParaRPr lang="en-US" dirty="0"/>
          </a:p>
        </p:txBody>
      </p:sp>
      <p:sp>
        <p:nvSpPr>
          <p:cNvPr id="5" name="Rectangle 4"/>
          <p:cNvSpPr/>
          <p:nvPr userDrawn="1"/>
        </p:nvSpPr>
        <p:spPr>
          <a:xfrm>
            <a:off x="292608" y="768096"/>
            <a:ext cx="11541760" cy="816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6" name="Picture 5"/>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1"/>
            <a:ext cx="12192000" cy="3138153"/>
          </a:xfrm>
          <a:prstGeom prst="rect">
            <a:avLst/>
          </a:prstGeom>
        </p:spPr>
      </p:pic>
      <p:sp>
        <p:nvSpPr>
          <p:cNvPr id="7" name="Title Placeholder 1"/>
          <p:cNvSpPr>
            <a:spLocks noGrp="1"/>
          </p:cNvSpPr>
          <p:nvPr>
            <p:ph type="title"/>
          </p:nvPr>
        </p:nvSpPr>
        <p:spPr>
          <a:xfrm>
            <a:off x="609600" y="644519"/>
            <a:ext cx="10972800" cy="996962"/>
          </a:xfrm>
          <a:prstGeom prst="rect">
            <a:avLst/>
          </a:prstGeom>
        </p:spPr>
        <p:txBody>
          <a:bodyPr vert="horz" lIns="91440" tIns="45720" rIns="91440" bIns="45720" rtlCol="0" anchor="ctr">
            <a:noAutofit/>
          </a:bodyPr>
          <a:lstStyle>
            <a:lvl1pPr algn="ctr">
              <a:defRPr sz="5000">
                <a:solidFill>
                  <a:schemeClr val="bg1"/>
                </a:solidFill>
              </a:defRPr>
            </a:lvl1pPr>
          </a:lstStyle>
          <a:p>
            <a:r>
              <a:rPr lang="en-US" dirty="0" smtClean="0"/>
              <a:t>Click to edit</a:t>
            </a:r>
            <a:endParaRPr lang="en-US" dirty="0"/>
          </a:p>
        </p:txBody>
      </p:sp>
    </p:spTree>
    <p:extLst>
      <p:ext uri="{BB962C8B-B14F-4D97-AF65-F5344CB8AC3E}">
        <p14:creationId xmlns:p14="http://schemas.microsoft.com/office/powerpoint/2010/main" val="331351567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12192000" cy="175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11" name="Picture 10"/>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1280322"/>
            <a:ext cx="12192000" cy="5577678"/>
          </a:xfrm>
          <a:prstGeom prst="rect">
            <a:avLst/>
          </a:prstGeom>
        </p:spPr>
      </p:pic>
      <p:sp>
        <p:nvSpPr>
          <p:cNvPr id="2" name="Title 1"/>
          <p:cNvSpPr>
            <a:spLocks noGrp="1"/>
          </p:cNvSpPr>
          <p:nvPr userDrawn="1">
            <p:ph type="ctrTitle"/>
          </p:nvPr>
        </p:nvSpPr>
        <p:spPr>
          <a:xfrm>
            <a:off x="914400" y="2312988"/>
            <a:ext cx="10363200" cy="1470025"/>
          </a:xfrm>
          <a:prstGeom prst="rect">
            <a:avLst/>
          </a:prstGeom>
        </p:spPr>
        <p:txBody>
          <a:bodyPr>
            <a:noAutofit/>
          </a:bodyPr>
          <a:lstStyle>
            <a:lvl1pPr algn="ctr">
              <a:defRPr sz="4800" b="1" cap="none" spc="0">
                <a:ln w="18415" cmpd="sng">
                  <a:solidFill>
                    <a:srgbClr val="FFFFFF"/>
                  </a:solidFill>
                  <a:prstDash val="solid"/>
                </a:ln>
                <a:solidFill>
                  <a:srgbClr val="FFFFFF"/>
                </a:solidFill>
                <a:effectLst/>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22552" y="557837"/>
            <a:ext cx="3155049" cy="356563"/>
          </a:xfrm>
          <a:prstGeom prst="rect">
            <a:avLst/>
          </a:prstGeom>
        </p:spPr>
      </p:pic>
      <p:sp>
        <p:nvSpPr>
          <p:cNvPr id="4" name="TextBox 3"/>
          <p:cNvSpPr txBox="1"/>
          <p:nvPr userDrawn="1"/>
        </p:nvSpPr>
        <p:spPr>
          <a:xfrm>
            <a:off x="13132526" y="5649686"/>
            <a:ext cx="184731" cy="369332"/>
          </a:xfrm>
          <a:prstGeom prst="rect">
            <a:avLst/>
          </a:prstGeom>
          <a:noFill/>
        </p:spPr>
        <p:txBody>
          <a:bodyPr wrap="none" rtlCol="0">
            <a:spAutoFit/>
          </a:bodyPr>
          <a:lstStyle/>
          <a:p>
            <a:pPr defTabSz="457200"/>
            <a:endParaRPr lang="en-US" sz="1800" dirty="0">
              <a:solidFill>
                <a:prstClr val="black"/>
              </a:solidFill>
            </a:endParaRPr>
          </a:p>
        </p:txBody>
      </p:sp>
      <p:sp>
        <p:nvSpPr>
          <p:cNvPr id="12" name="TextBox 11"/>
          <p:cNvSpPr txBox="1"/>
          <p:nvPr userDrawn="1"/>
        </p:nvSpPr>
        <p:spPr>
          <a:xfrm>
            <a:off x="1" y="6400801"/>
            <a:ext cx="12190551" cy="246221"/>
          </a:xfrm>
          <a:prstGeom prst="rect">
            <a:avLst/>
          </a:prstGeom>
          <a:noFill/>
        </p:spPr>
        <p:txBody>
          <a:bodyPr wrap="square" rtlCol="0">
            <a:spAutoFit/>
          </a:bodyPr>
          <a:lstStyle/>
          <a:p>
            <a:pPr algn="ctr" defTabSz="457200"/>
            <a:r>
              <a:rPr lang="en-US" sz="1000" dirty="0">
                <a:solidFill>
                  <a:srgbClr val="4F81BD">
                    <a:lumMod val="60000"/>
                    <a:lumOff val="40000"/>
                  </a:srgbClr>
                </a:solidFill>
              </a:rPr>
              <a:t>©2017 Jackson Lewis P.C.</a:t>
            </a:r>
            <a:endParaRPr lang="en-US" sz="1000" dirty="0">
              <a:solidFill>
                <a:srgbClr val="4F81BD">
                  <a:lumMod val="60000"/>
                  <a:lumOff val="40000"/>
                </a:srgbClr>
              </a:solidFill>
            </a:endParaRPr>
          </a:p>
        </p:txBody>
      </p:sp>
    </p:spTree>
    <p:extLst>
      <p:ext uri="{BB962C8B-B14F-4D97-AF65-F5344CB8AC3E}">
        <p14:creationId xmlns:p14="http://schemas.microsoft.com/office/powerpoint/2010/main" val="249493130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14400" y="6443945"/>
            <a:ext cx="8636000" cy="365125"/>
          </a:xfrm>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fld id="{72EE7D79-36E9-3D41-96B0-913DC9CF5219}" type="slidenum">
              <a:rPr lang="en-US" smtClean="0">
                <a:solidFill>
                  <a:prstClr val="white">
                    <a:lumMod val="65000"/>
                  </a:prstClr>
                </a:solidFill>
              </a:rPr>
              <a:pPr/>
              <a:t>‹#›</a:t>
            </a:fld>
            <a:endParaRPr lang="en-US" dirty="0">
              <a:solidFill>
                <a:prstClr val="white">
                  <a:lumMod val="65000"/>
                </a:prstClr>
              </a:solidFill>
            </a:endParaRPr>
          </a:p>
        </p:txBody>
      </p:sp>
      <p:sp>
        <p:nvSpPr>
          <p:cNvPr id="12" name="Text Placeholder 2"/>
          <p:cNvSpPr>
            <a:spLocks noGrp="1"/>
          </p:cNvSpPr>
          <p:nvPr>
            <p:ph idx="1"/>
          </p:nvPr>
        </p:nvSpPr>
        <p:spPr>
          <a:xfrm>
            <a:off x="609600" y="1524001"/>
            <a:ext cx="10972800" cy="4602163"/>
          </a:xfrm>
          <a:prstGeom prst="rect">
            <a:avLst/>
          </a:prstGeom>
        </p:spPr>
        <p:txBody>
          <a:bodyPr vert="horz" lIns="91440" tIns="45720" rIns="91440" bIns="45720" rtlCol="0">
            <a:normAutofit/>
          </a:bodyPr>
          <a:lstStyle>
            <a:lvl1pPr marL="274320" indent="-274320">
              <a:defRPr/>
            </a:lvl1pPr>
            <a:lvl2pPr marL="548640" indent="-274320">
              <a:spcBef>
                <a:spcPts val="1200"/>
              </a:spcBef>
              <a:defRPr/>
            </a:lvl2pPr>
            <a:lvl3pPr marL="822960" indent="-274320">
              <a:spcBef>
                <a:spcPts val="1200"/>
              </a:spcBef>
              <a:defRPr/>
            </a:lvl3pPr>
            <a:lvl4pPr marL="1097280" indent="-274320">
              <a:spcBef>
                <a:spcPts val="1200"/>
              </a:spcBef>
              <a:defRPr/>
            </a:lvl4pPr>
            <a:lvl5pPr marL="1371600" indent="-274320">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609600" y="146038"/>
            <a:ext cx="10972800" cy="996962"/>
          </a:xfrm>
          <a:prstGeom prst="rect">
            <a:avLst/>
          </a:prstGeom>
        </p:spPr>
        <p:txBody>
          <a:bodyPr vert="horz" lIns="91440" tIns="45720" rIns="91440" bIns="45720" rtlCol="0" anchor="ctr">
            <a:normAutofit/>
          </a:bodyPr>
          <a:lstStyle>
            <a:lvl1pPr>
              <a:defRPr sz="3000"/>
            </a:lvl1pPr>
          </a:lstStyle>
          <a:p>
            <a:r>
              <a:rPr lang="en-US" dirty="0" smtClean="0"/>
              <a:t>Click to edit Master title style</a:t>
            </a:r>
            <a:endParaRPr lang="en-US" dirty="0"/>
          </a:p>
        </p:txBody>
      </p:sp>
    </p:spTree>
    <p:extLst>
      <p:ext uri="{BB962C8B-B14F-4D97-AF65-F5344CB8AC3E}">
        <p14:creationId xmlns:p14="http://schemas.microsoft.com/office/powerpoint/2010/main" val="220962927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0"/>
            <a:ext cx="12192000" cy="6390942"/>
          </a:xfrm>
          <a:prstGeom prst="rect">
            <a:avLst/>
          </a:prstGeom>
        </p:spPr>
      </p:pic>
      <p:sp>
        <p:nvSpPr>
          <p:cNvPr id="2" name="Title 1"/>
          <p:cNvSpPr>
            <a:spLocks noGrp="1"/>
          </p:cNvSpPr>
          <p:nvPr>
            <p:ph type="title"/>
          </p:nvPr>
        </p:nvSpPr>
        <p:spPr>
          <a:xfrm>
            <a:off x="963084" y="2536508"/>
            <a:ext cx="103632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4084321"/>
            <a:ext cx="10363200" cy="1314449"/>
          </a:xfrm>
        </p:spPr>
        <p:txBody>
          <a:bodyPr anchor="t">
            <a:normAutofit/>
          </a:bodyPr>
          <a:lstStyle>
            <a:lvl1pPr marL="0" indent="0">
              <a:buNone/>
              <a:defRPr sz="2800" b="0">
                <a:ln>
                  <a:noFill/>
                </a:ln>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Rectangle 10"/>
          <p:cNvSpPr/>
          <p:nvPr userDrawn="1"/>
        </p:nvSpPr>
        <p:spPr>
          <a:xfrm>
            <a:off x="0" y="6391374"/>
            <a:ext cx="12192000" cy="4666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5" name="Footer Placeholder 4"/>
          <p:cNvSpPr>
            <a:spLocks noGrp="1"/>
          </p:cNvSpPr>
          <p:nvPr>
            <p:ph type="ftr" sz="quarter" idx="11"/>
          </p:nvPr>
        </p:nvSpPr>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fld id="{72EE7D79-36E9-3D41-96B0-913DC9CF5219}" type="slidenum">
              <a:rPr lang="en-US" smtClean="0">
                <a:solidFill>
                  <a:prstClr val="white">
                    <a:lumMod val="65000"/>
                  </a:prstClr>
                </a:solidFill>
              </a:rPr>
              <a:pPr/>
              <a:t>‹#›</a:t>
            </a:fld>
            <a:endParaRPr lang="en-US" dirty="0">
              <a:solidFill>
                <a:prstClr val="white">
                  <a:lumMod val="65000"/>
                </a:prstClr>
              </a:solidFill>
            </a:endParaRPr>
          </a:p>
        </p:txBody>
      </p:sp>
      <p:pic>
        <p:nvPicPr>
          <p:cNvPr id="7" name="Picture 6" descr="EPS Color Logo [No Tag].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50400" y="6523039"/>
            <a:ext cx="2061949" cy="233029"/>
          </a:xfrm>
          <a:prstGeom prst="rect">
            <a:avLst/>
          </a:prstGeom>
        </p:spPr>
      </p:pic>
    </p:spTree>
    <p:extLst>
      <p:ext uri="{BB962C8B-B14F-4D97-AF65-F5344CB8AC3E}">
        <p14:creationId xmlns:p14="http://schemas.microsoft.com/office/powerpoint/2010/main" val="50597886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solidFill>
                  <a:srgbClr val="41709C"/>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
        <p:nvSpPr>
          <p:cNvPr id="4" name="Slide Number Placeholder 3"/>
          <p:cNvSpPr>
            <a:spLocks noGrp="1"/>
          </p:cNvSpPr>
          <p:nvPr>
            <p:ph type="sldNum" sz="quarter" idx="11"/>
          </p:nvPr>
        </p:nvSpPr>
        <p:spPr/>
        <p:txBody>
          <a:bodyPr/>
          <a:lstStyle/>
          <a:p>
            <a:fld id="{72EE7D79-36E9-3D41-96B0-913DC9CF5219}"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153648228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fld id="{72EE7D79-36E9-3D41-96B0-913DC9CF5219}" type="slidenum">
              <a:rPr lang="en-US" smtClean="0">
                <a:solidFill>
                  <a:prstClr val="white">
                    <a:lumMod val="65000"/>
                  </a:prstClr>
                </a:solidFill>
              </a:rPr>
              <a:pPr/>
              <a:t>‹#›</a:t>
            </a:fld>
            <a:endParaRPr lang="en-US" dirty="0">
              <a:solidFill>
                <a:prstClr val="white">
                  <a:lumMod val="65000"/>
                </a:prstClr>
              </a:solidFill>
            </a:endParaRPr>
          </a:p>
        </p:txBody>
      </p:sp>
      <p:sp>
        <p:nvSpPr>
          <p:cNvPr id="9" name="Title Placeholder 1"/>
          <p:cNvSpPr>
            <a:spLocks noGrp="1"/>
          </p:cNvSpPr>
          <p:nvPr>
            <p:ph type="title"/>
          </p:nvPr>
        </p:nvSpPr>
        <p:spPr>
          <a:xfrm>
            <a:off x="609600" y="146038"/>
            <a:ext cx="10972800" cy="996962"/>
          </a:xfrm>
          <a:prstGeom prst="rect">
            <a:avLst/>
          </a:prstGeom>
        </p:spPr>
        <p:txBody>
          <a:bodyPr vert="horz" lIns="91440" tIns="45720" rIns="91440" bIns="45720" rtlCol="0" anchor="ctr">
            <a:normAutofit/>
          </a:bodyPr>
          <a:lstStyle>
            <a:lvl1pPr>
              <a:defRPr sz="3000"/>
            </a:lvl1pPr>
          </a:lstStyle>
          <a:p>
            <a:r>
              <a:rPr lang="en-US" dirty="0" smtClean="0"/>
              <a:t>Click to edit Master title style</a:t>
            </a:r>
            <a:endParaRPr lang="en-US" dirty="0"/>
          </a:p>
        </p:txBody>
      </p:sp>
    </p:spTree>
    <p:extLst>
      <p:ext uri="{BB962C8B-B14F-4D97-AF65-F5344CB8AC3E}">
        <p14:creationId xmlns:p14="http://schemas.microsoft.com/office/powerpoint/2010/main" val="239778084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200" b="1">
                <a:solidFill>
                  <a:srgbClr val="41709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sz="2200" b="1">
                <a:solidFill>
                  <a:srgbClr val="41709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
        <p:nvSpPr>
          <p:cNvPr id="9" name="Slide Number Placeholder 8"/>
          <p:cNvSpPr>
            <a:spLocks noGrp="1"/>
          </p:cNvSpPr>
          <p:nvPr>
            <p:ph type="sldNum" sz="quarter" idx="12"/>
          </p:nvPr>
        </p:nvSpPr>
        <p:spPr/>
        <p:txBody>
          <a:bodyPr/>
          <a:lstStyle/>
          <a:p>
            <a:fld id="{72EE7D79-36E9-3D41-96B0-913DC9CF5219}" type="slidenum">
              <a:rPr lang="en-US" smtClean="0">
                <a:solidFill>
                  <a:prstClr val="white">
                    <a:lumMod val="65000"/>
                  </a:prstClr>
                </a:solidFill>
              </a:rPr>
              <a:pPr/>
              <a:t>‹#›</a:t>
            </a:fld>
            <a:endParaRPr lang="en-US" dirty="0">
              <a:solidFill>
                <a:prstClr val="white">
                  <a:lumMod val="65000"/>
                </a:prstClr>
              </a:solidFill>
            </a:endParaRPr>
          </a:p>
        </p:txBody>
      </p:sp>
      <p:sp>
        <p:nvSpPr>
          <p:cNvPr id="11" name="Title Placeholder 1"/>
          <p:cNvSpPr>
            <a:spLocks noGrp="1"/>
          </p:cNvSpPr>
          <p:nvPr>
            <p:ph type="title"/>
          </p:nvPr>
        </p:nvSpPr>
        <p:spPr>
          <a:xfrm>
            <a:off x="609600" y="146038"/>
            <a:ext cx="10972800" cy="996962"/>
          </a:xfrm>
          <a:prstGeom prst="rect">
            <a:avLst/>
          </a:prstGeom>
        </p:spPr>
        <p:txBody>
          <a:bodyPr vert="horz" lIns="91440" tIns="45720" rIns="91440" bIns="45720" rtlCol="0" anchor="ctr">
            <a:normAutofit/>
          </a:bodyPr>
          <a:lstStyle>
            <a:lvl1pPr>
              <a:defRPr sz="3000"/>
            </a:lvl1pPr>
          </a:lstStyle>
          <a:p>
            <a:r>
              <a:rPr lang="en-US" dirty="0" smtClean="0"/>
              <a:t>Click to edit Master title style</a:t>
            </a:r>
            <a:endParaRPr lang="en-US" dirty="0"/>
          </a:p>
        </p:txBody>
      </p:sp>
    </p:spTree>
    <p:extLst>
      <p:ext uri="{BB962C8B-B14F-4D97-AF65-F5344CB8AC3E}">
        <p14:creationId xmlns:p14="http://schemas.microsoft.com/office/powerpoint/2010/main" val="67240407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A4E2B-231A-485C-A9FA-2AE01C7D0AC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28DE6-84A1-4C50-B59D-B0AABFC5F4B3}" type="slidenum">
              <a:rPr lang="en-US" smtClean="0"/>
              <a:t>‹#›</a:t>
            </a:fld>
            <a:endParaRPr lang="en-US"/>
          </a:p>
        </p:txBody>
      </p:sp>
    </p:spTree>
    <p:extLst>
      <p:ext uri="{BB962C8B-B14F-4D97-AF65-F5344CB8AC3E}">
        <p14:creationId xmlns:p14="http://schemas.microsoft.com/office/powerpoint/2010/main" val="3365347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pc="0" baseline="0"/>
            </a:lvl1pPr>
          </a:lstStyle>
          <a:p>
            <a:r>
              <a:rPr lang="en-US" dirty="0" smtClean="0">
                <a:solidFill>
                  <a:prstClr val="white">
                    <a:lumMod val="65000"/>
                  </a:prstClr>
                </a:solidFill>
              </a:rPr>
              <a:t>www.jacksonlewis.com</a:t>
            </a:r>
            <a:endParaRPr lang="en-US" dirty="0">
              <a:solidFill>
                <a:prstClr val="white">
                  <a:lumMod val="65000"/>
                </a:prstClr>
              </a:solidFill>
            </a:endParaRPr>
          </a:p>
        </p:txBody>
      </p:sp>
      <p:sp>
        <p:nvSpPr>
          <p:cNvPr id="5" name="Slide Number Placeholder 4"/>
          <p:cNvSpPr>
            <a:spLocks noGrp="1"/>
          </p:cNvSpPr>
          <p:nvPr>
            <p:ph type="sldNum" sz="quarter" idx="12"/>
          </p:nvPr>
        </p:nvSpPr>
        <p:spPr/>
        <p:txBody>
          <a:bodyPr/>
          <a:lstStyle/>
          <a:p>
            <a:fld id="{72EE7D79-36E9-3D41-96B0-913DC9CF5219}" type="slidenum">
              <a:rPr lang="en-US" smtClean="0">
                <a:solidFill>
                  <a:prstClr val="white">
                    <a:lumMod val="65000"/>
                  </a:prstClr>
                </a:solidFill>
              </a:rPr>
              <a:pPr/>
              <a:t>‹#›</a:t>
            </a:fld>
            <a:endParaRPr lang="en-US" dirty="0">
              <a:solidFill>
                <a:prstClr val="white">
                  <a:lumMod val="65000"/>
                </a:prstClr>
              </a:solidFill>
            </a:endParaRPr>
          </a:p>
        </p:txBody>
      </p:sp>
      <p:sp>
        <p:nvSpPr>
          <p:cNvPr id="6" name="Title Placeholder 1"/>
          <p:cNvSpPr>
            <a:spLocks noGrp="1"/>
          </p:cNvSpPr>
          <p:nvPr>
            <p:ph type="title"/>
          </p:nvPr>
        </p:nvSpPr>
        <p:spPr>
          <a:xfrm>
            <a:off x="609600" y="146038"/>
            <a:ext cx="10972800" cy="996962"/>
          </a:xfrm>
          <a:prstGeom prst="rect">
            <a:avLst/>
          </a:prstGeom>
        </p:spPr>
        <p:txBody>
          <a:bodyPr vert="horz" lIns="91440" tIns="45720" rIns="91440" bIns="45720" rtlCol="0" anchor="ctr">
            <a:normAutofit/>
          </a:bodyPr>
          <a:lstStyle>
            <a:lvl1pPr>
              <a:defRPr sz="3000"/>
            </a:lvl1pPr>
          </a:lstStyle>
          <a:p>
            <a:r>
              <a:rPr lang="en-US" dirty="0" smtClean="0"/>
              <a:t>Click to edit Master title style</a:t>
            </a:r>
            <a:endParaRPr lang="en-US" dirty="0"/>
          </a:p>
        </p:txBody>
      </p:sp>
    </p:spTree>
    <p:extLst>
      <p:ext uri="{BB962C8B-B14F-4D97-AF65-F5344CB8AC3E}">
        <p14:creationId xmlns:p14="http://schemas.microsoft.com/office/powerpoint/2010/main" val="412473220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
        <p:nvSpPr>
          <p:cNvPr id="4" name="Slide Number Placeholder 3"/>
          <p:cNvSpPr>
            <a:spLocks noGrp="1"/>
          </p:cNvSpPr>
          <p:nvPr>
            <p:ph type="sldNum" sz="quarter" idx="11"/>
          </p:nvPr>
        </p:nvSpPr>
        <p:spPr/>
        <p:txBody>
          <a:bodyPr/>
          <a:lstStyle/>
          <a:p>
            <a:fld id="{72EE7D79-36E9-3D41-96B0-913DC9CF5219}" type="slidenum">
              <a:rPr lang="en-US" smtClean="0">
                <a:solidFill>
                  <a:prstClr val="white">
                    <a:lumMod val="65000"/>
                  </a:prstClr>
                </a:solidFill>
              </a:rPr>
              <a:pPr/>
              <a:t>‹#›</a:t>
            </a:fld>
            <a:endParaRPr lang="en-US" dirty="0">
              <a:solidFill>
                <a:prstClr val="white">
                  <a:lumMod val="65000"/>
                </a:prstClr>
              </a:solidFill>
            </a:endParaRPr>
          </a:p>
        </p:txBody>
      </p:sp>
      <p:sp>
        <p:nvSpPr>
          <p:cNvPr id="5" name="Rectangle 4"/>
          <p:cNvSpPr/>
          <p:nvPr userDrawn="1"/>
        </p:nvSpPr>
        <p:spPr>
          <a:xfrm>
            <a:off x="292608" y="768096"/>
            <a:ext cx="11541760" cy="816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42100305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
        <p:nvSpPr>
          <p:cNvPr id="4" name="Slide Number Placeholder 3"/>
          <p:cNvSpPr>
            <a:spLocks noGrp="1"/>
          </p:cNvSpPr>
          <p:nvPr>
            <p:ph type="sldNum" sz="quarter" idx="11"/>
          </p:nvPr>
        </p:nvSpPr>
        <p:spPr/>
        <p:txBody>
          <a:bodyPr/>
          <a:lstStyle/>
          <a:p>
            <a:fld id="{72EE7D79-36E9-3D41-96B0-913DC9CF5219}" type="slidenum">
              <a:rPr lang="en-US" smtClean="0">
                <a:solidFill>
                  <a:prstClr val="white">
                    <a:lumMod val="65000"/>
                  </a:prstClr>
                </a:solidFill>
              </a:rPr>
              <a:pPr/>
              <a:t>‹#›</a:t>
            </a:fld>
            <a:endParaRPr lang="en-US" dirty="0">
              <a:solidFill>
                <a:prstClr val="white">
                  <a:lumMod val="65000"/>
                </a:prstClr>
              </a:solidFill>
            </a:endParaRPr>
          </a:p>
        </p:txBody>
      </p:sp>
      <p:sp>
        <p:nvSpPr>
          <p:cNvPr id="5" name="Rectangle 4"/>
          <p:cNvSpPr/>
          <p:nvPr userDrawn="1"/>
        </p:nvSpPr>
        <p:spPr>
          <a:xfrm>
            <a:off x="292608" y="768096"/>
            <a:ext cx="11541760" cy="816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6" name="Picture 5"/>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1"/>
            <a:ext cx="12192000" cy="3138153"/>
          </a:xfrm>
          <a:prstGeom prst="rect">
            <a:avLst/>
          </a:prstGeom>
        </p:spPr>
      </p:pic>
      <p:sp>
        <p:nvSpPr>
          <p:cNvPr id="7" name="Title Placeholder 1"/>
          <p:cNvSpPr>
            <a:spLocks noGrp="1"/>
          </p:cNvSpPr>
          <p:nvPr>
            <p:ph type="title"/>
          </p:nvPr>
        </p:nvSpPr>
        <p:spPr>
          <a:xfrm>
            <a:off x="609600" y="644519"/>
            <a:ext cx="10972800" cy="996962"/>
          </a:xfrm>
          <a:prstGeom prst="rect">
            <a:avLst/>
          </a:prstGeom>
        </p:spPr>
        <p:txBody>
          <a:bodyPr vert="horz" lIns="91440" tIns="45720" rIns="91440" bIns="45720" rtlCol="0" anchor="ctr">
            <a:noAutofit/>
          </a:bodyPr>
          <a:lstStyle>
            <a:lvl1pPr algn="ctr">
              <a:defRPr sz="5000">
                <a:solidFill>
                  <a:schemeClr val="bg1"/>
                </a:solidFill>
              </a:defRPr>
            </a:lvl1pPr>
          </a:lstStyle>
          <a:p>
            <a:r>
              <a:rPr lang="en-US" dirty="0" smtClean="0"/>
              <a:t>Click to edit</a:t>
            </a:r>
            <a:endParaRPr lang="en-US" dirty="0"/>
          </a:p>
        </p:txBody>
      </p:sp>
    </p:spTree>
    <p:extLst>
      <p:ext uri="{BB962C8B-B14F-4D97-AF65-F5344CB8AC3E}">
        <p14:creationId xmlns:p14="http://schemas.microsoft.com/office/powerpoint/2010/main" val="181934862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rot="16200000">
            <a:off x="4816382" y="-931677"/>
            <a:ext cx="6443942" cy="83072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12" name="Picture 11"/>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1"/>
            <a:ext cx="4620680" cy="6858000"/>
          </a:xfrm>
          <a:prstGeom prst="rect">
            <a:avLst/>
          </a:prstGeom>
        </p:spPr>
      </p:pic>
      <p:sp>
        <p:nvSpPr>
          <p:cNvPr id="2" name="Title 1"/>
          <p:cNvSpPr>
            <a:spLocks noGrp="1"/>
          </p:cNvSpPr>
          <p:nvPr>
            <p:ph type="title"/>
          </p:nvPr>
        </p:nvSpPr>
        <p:spPr>
          <a:xfrm>
            <a:off x="609602" y="273050"/>
            <a:ext cx="3409949" cy="1162050"/>
          </a:xfrm>
          <a:prstGeom prst="rect">
            <a:avLst/>
          </a:prstGeom>
        </p:spPr>
        <p:txBody>
          <a:bodyPr anchor="b">
            <a:normAutofit/>
          </a:bodyPr>
          <a:lstStyle>
            <a:lvl1pPr algn="l">
              <a:defRPr sz="24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230283" y="273051"/>
            <a:ext cx="6352116"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568824"/>
            <a:ext cx="3409951" cy="4557339"/>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2EE7D79-36E9-3D41-96B0-913DC9CF5219}"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1618873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292608" y="768096"/>
            <a:ext cx="11541760" cy="816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n w="18415" cmpd="sng">
                  <a:noFill/>
                  <a:prstDash val="solid"/>
                </a:ln>
                <a:solidFill>
                  <a:srgbClr val="41709C"/>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fld id="{72EE7D79-36E9-3D41-96B0-913DC9CF5219}"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64228724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userDrawn="1"/>
        </p:nvSpPr>
        <p:spPr>
          <a:xfrm>
            <a:off x="0" y="469338"/>
            <a:ext cx="12192000" cy="175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dirty="0">
              <a:solidFill>
                <a:prstClr val="white"/>
              </a:solidFill>
            </a:endParaRPr>
          </a:p>
        </p:txBody>
      </p:sp>
      <p:pic>
        <p:nvPicPr>
          <p:cNvPr id="11" name="Picture 10"/>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1280322"/>
            <a:ext cx="12192000" cy="5577678"/>
          </a:xfrm>
          <a:prstGeom prst="rect">
            <a:avLst/>
          </a:prstGeom>
        </p:spPr>
      </p:pic>
      <p:sp>
        <p:nvSpPr>
          <p:cNvPr id="2" name="Title 1"/>
          <p:cNvSpPr>
            <a:spLocks noGrp="1"/>
          </p:cNvSpPr>
          <p:nvPr userDrawn="1">
            <p:ph type="ctrTitle"/>
          </p:nvPr>
        </p:nvSpPr>
        <p:spPr>
          <a:xfrm>
            <a:off x="914400" y="2312990"/>
            <a:ext cx="10363200" cy="1470025"/>
          </a:xfrm>
          <a:prstGeom prst="rect">
            <a:avLst/>
          </a:prstGeom>
        </p:spPr>
        <p:txBody>
          <a:bodyPr>
            <a:noAutofit/>
          </a:bodyPr>
          <a:lstStyle>
            <a:lvl1pPr algn="ctr">
              <a:defRPr sz="3600" b="1" cap="none" spc="0">
                <a:ln w="18415" cmpd="sng">
                  <a:solidFill>
                    <a:srgbClr val="FFFFFF"/>
                  </a:solidFill>
                  <a:prstDash val="solid"/>
                </a:ln>
                <a:solidFill>
                  <a:srgbClr val="FFFFFF"/>
                </a:solidFill>
                <a:effectLst/>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22553" y="557839"/>
            <a:ext cx="3155049" cy="356563"/>
          </a:xfrm>
          <a:prstGeom prst="rect">
            <a:avLst/>
          </a:prstGeom>
        </p:spPr>
      </p:pic>
      <p:sp>
        <p:nvSpPr>
          <p:cNvPr id="4" name="TextBox 3"/>
          <p:cNvSpPr txBox="1"/>
          <p:nvPr userDrawn="1"/>
        </p:nvSpPr>
        <p:spPr>
          <a:xfrm>
            <a:off x="13132527" y="5649686"/>
            <a:ext cx="184731" cy="300082"/>
          </a:xfrm>
          <a:prstGeom prst="rect">
            <a:avLst/>
          </a:prstGeom>
          <a:noFill/>
        </p:spPr>
        <p:txBody>
          <a:bodyPr wrap="none" rtlCol="0">
            <a:spAutoFit/>
          </a:bodyPr>
          <a:lstStyle/>
          <a:p>
            <a:pPr defTabSz="457200"/>
            <a:endParaRPr lang="en-US" sz="1350" dirty="0">
              <a:solidFill>
                <a:prstClr val="black"/>
              </a:solidFill>
            </a:endParaRPr>
          </a:p>
        </p:txBody>
      </p:sp>
      <p:pic>
        <p:nvPicPr>
          <p:cNvPr id="1026" name="Picture 31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127" y="499965"/>
            <a:ext cx="4084940" cy="5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1" y="6400801"/>
            <a:ext cx="12190551" cy="246221"/>
          </a:xfrm>
          <a:prstGeom prst="rect">
            <a:avLst/>
          </a:prstGeom>
          <a:noFill/>
        </p:spPr>
        <p:txBody>
          <a:bodyPr wrap="square" rtlCol="0">
            <a:spAutoFit/>
          </a:bodyPr>
          <a:lstStyle/>
          <a:p>
            <a:pPr algn="ctr" defTabSz="457200"/>
            <a:r>
              <a:rPr lang="en-US" sz="1000" dirty="0">
                <a:solidFill>
                  <a:srgbClr val="4F81BD">
                    <a:lumMod val="60000"/>
                    <a:lumOff val="40000"/>
                  </a:srgbClr>
                </a:solidFill>
              </a:rPr>
              <a:t>©2017 Jackson Lewis P.C.</a:t>
            </a:r>
            <a:endParaRPr lang="en-US" sz="1000" dirty="0">
              <a:solidFill>
                <a:srgbClr val="4F81BD">
                  <a:lumMod val="60000"/>
                  <a:lumOff val="40000"/>
                </a:srgbClr>
              </a:solidFill>
            </a:endParaRPr>
          </a:p>
        </p:txBody>
      </p:sp>
    </p:spTree>
    <p:extLst>
      <p:ext uri="{BB962C8B-B14F-4D97-AF65-F5344CB8AC3E}">
        <p14:creationId xmlns:p14="http://schemas.microsoft.com/office/powerpoint/2010/main" val="99589192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A4E2B-231A-485C-A9FA-2AE01C7D0AC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28DE6-84A1-4C50-B59D-B0AABFC5F4B3}" type="slidenum">
              <a:rPr lang="en-US" smtClean="0"/>
              <a:t>‹#›</a:t>
            </a:fld>
            <a:endParaRPr lang="en-US"/>
          </a:p>
        </p:txBody>
      </p:sp>
    </p:spTree>
    <p:extLst>
      <p:ext uri="{BB962C8B-B14F-4D97-AF65-F5344CB8AC3E}">
        <p14:creationId xmlns:p14="http://schemas.microsoft.com/office/powerpoint/2010/main" val="299200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A4E2B-231A-485C-A9FA-2AE01C7D0ACD}"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28DE6-84A1-4C50-B59D-B0AABFC5F4B3}" type="slidenum">
              <a:rPr lang="en-US" smtClean="0"/>
              <a:t>‹#›</a:t>
            </a:fld>
            <a:endParaRPr lang="en-US"/>
          </a:p>
        </p:txBody>
      </p:sp>
    </p:spTree>
    <p:extLst>
      <p:ext uri="{BB962C8B-B14F-4D97-AF65-F5344CB8AC3E}">
        <p14:creationId xmlns:p14="http://schemas.microsoft.com/office/powerpoint/2010/main" val="220946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A4E2B-231A-485C-A9FA-2AE01C7D0ACD}" type="datetimeFigureOut">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28DE6-84A1-4C50-B59D-B0AABFC5F4B3}" type="slidenum">
              <a:rPr lang="en-US" smtClean="0"/>
              <a:t>‹#›</a:t>
            </a:fld>
            <a:endParaRPr lang="en-US"/>
          </a:p>
        </p:txBody>
      </p:sp>
    </p:spTree>
    <p:extLst>
      <p:ext uri="{BB962C8B-B14F-4D97-AF65-F5344CB8AC3E}">
        <p14:creationId xmlns:p14="http://schemas.microsoft.com/office/powerpoint/2010/main" val="169236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A4E2B-231A-485C-A9FA-2AE01C7D0ACD}"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28DE6-84A1-4C50-B59D-B0AABFC5F4B3}" type="slidenum">
              <a:rPr lang="en-US" smtClean="0"/>
              <a:t>‹#›</a:t>
            </a:fld>
            <a:endParaRPr lang="en-US"/>
          </a:p>
        </p:txBody>
      </p:sp>
    </p:spTree>
    <p:extLst>
      <p:ext uri="{BB962C8B-B14F-4D97-AF65-F5344CB8AC3E}">
        <p14:creationId xmlns:p14="http://schemas.microsoft.com/office/powerpoint/2010/main" val="235862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A4E2B-231A-485C-A9FA-2AE01C7D0ACD}"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28DE6-84A1-4C50-B59D-B0AABFC5F4B3}" type="slidenum">
              <a:rPr lang="en-US" smtClean="0"/>
              <a:t>‹#›</a:t>
            </a:fld>
            <a:endParaRPr lang="en-US"/>
          </a:p>
        </p:txBody>
      </p:sp>
    </p:spTree>
    <p:extLst>
      <p:ext uri="{BB962C8B-B14F-4D97-AF65-F5344CB8AC3E}">
        <p14:creationId xmlns:p14="http://schemas.microsoft.com/office/powerpoint/2010/main" val="336800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A4E2B-231A-485C-A9FA-2AE01C7D0ACD}"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28DE6-84A1-4C50-B59D-B0AABFC5F4B3}" type="slidenum">
              <a:rPr lang="en-US" smtClean="0"/>
              <a:t>‹#›</a:t>
            </a:fld>
            <a:endParaRPr lang="en-US"/>
          </a:p>
        </p:txBody>
      </p:sp>
    </p:spTree>
    <p:extLst>
      <p:ext uri="{BB962C8B-B14F-4D97-AF65-F5344CB8AC3E}">
        <p14:creationId xmlns:p14="http://schemas.microsoft.com/office/powerpoint/2010/main" val="60775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A4E2B-231A-485C-A9FA-2AE01C7D0ACD}"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28DE6-84A1-4C50-B59D-B0AABFC5F4B3}" type="slidenum">
              <a:rPr lang="en-US" smtClean="0"/>
              <a:t>‹#›</a:t>
            </a:fld>
            <a:endParaRPr lang="en-US"/>
          </a:p>
        </p:txBody>
      </p:sp>
    </p:spTree>
    <p:extLst>
      <p:ext uri="{BB962C8B-B14F-4D97-AF65-F5344CB8AC3E}">
        <p14:creationId xmlns:p14="http://schemas.microsoft.com/office/powerpoint/2010/main" val="193316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A4E2B-231A-485C-A9FA-2AE01C7D0ACD}" type="datetimeFigureOut">
              <a:rPr lang="en-US" smtClean="0"/>
              <a:t>3/30/2017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28DE6-84A1-4C50-B59D-B0AABFC5F4B3}" type="slidenum">
              <a:rPr lang="en-US" smtClean="0"/>
              <a:t>‹#›</a:t>
            </a:fld>
            <a:endParaRPr lang="en-US"/>
          </a:p>
        </p:txBody>
      </p:sp>
    </p:spTree>
    <p:extLst>
      <p:ext uri="{BB962C8B-B14F-4D97-AF65-F5344CB8AC3E}">
        <p14:creationId xmlns:p14="http://schemas.microsoft.com/office/powerpoint/2010/main" val="671731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24001"/>
            <a:ext cx="1097280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914400" y="6443945"/>
            <a:ext cx="8636000" cy="365125"/>
          </a:xfrm>
          <a:prstGeom prst="rect">
            <a:avLst/>
          </a:prstGeom>
        </p:spPr>
        <p:txBody>
          <a:bodyPr vert="horz" lIns="91440" tIns="45720" rIns="91440" bIns="45720" rtlCol="0" anchor="ctr"/>
          <a:lstStyle>
            <a:lvl1pPr algn="ctr">
              <a:defRPr sz="1000">
                <a:solidFill>
                  <a:schemeClr val="bg1">
                    <a:lumMod val="65000"/>
                  </a:schemeClr>
                </a:solidFill>
              </a:defRPr>
            </a:lvl1pPr>
          </a:lstStyle>
          <a:p>
            <a:pPr defTabSz="457200"/>
            <a:r>
              <a:rPr lang="en-US" smtClean="0">
                <a:solidFill>
                  <a:prstClr val="white">
                    <a:lumMod val="65000"/>
                  </a:prstClr>
                </a:solidFill>
              </a:rPr>
              <a:t>www.jacksonlewis.com</a:t>
            </a:r>
            <a:endParaRPr lang="en-US" dirty="0">
              <a:solidFill>
                <a:prstClr val="white">
                  <a:lumMod val="65000"/>
                </a:prstClr>
              </a:solidFill>
            </a:endParaRPr>
          </a:p>
        </p:txBody>
      </p:sp>
      <p:sp>
        <p:nvSpPr>
          <p:cNvPr id="6" name="Slide Number Placeholder 5"/>
          <p:cNvSpPr>
            <a:spLocks noGrp="1"/>
          </p:cNvSpPr>
          <p:nvPr>
            <p:ph type="sldNum" sz="quarter" idx="4"/>
          </p:nvPr>
        </p:nvSpPr>
        <p:spPr>
          <a:xfrm>
            <a:off x="508000" y="6443945"/>
            <a:ext cx="1383877"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pPr defTabSz="457200"/>
            <a:fld id="{72EE7D79-36E9-3D41-96B0-913DC9CF5219}" type="slidenum">
              <a:rPr lang="en-US" smtClean="0">
                <a:solidFill>
                  <a:prstClr val="white">
                    <a:lumMod val="65000"/>
                  </a:prstClr>
                </a:solidFill>
              </a:rPr>
              <a:pPr defTabSz="457200"/>
              <a:t>‹#›</a:t>
            </a:fld>
            <a:endParaRPr lang="en-US" dirty="0">
              <a:solidFill>
                <a:prstClr val="white">
                  <a:lumMod val="65000"/>
                </a:prstClr>
              </a:solidFill>
            </a:endParaRPr>
          </a:p>
        </p:txBody>
      </p:sp>
      <p:pic>
        <p:nvPicPr>
          <p:cNvPr id="8" name="Picture 7" descr="EPS Color Logo [No Tag].pn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550400" y="6523039"/>
            <a:ext cx="2061949" cy="233029"/>
          </a:xfrm>
          <a:prstGeom prst="rect">
            <a:avLst/>
          </a:prstGeom>
        </p:spPr>
      </p:pic>
      <p:cxnSp>
        <p:nvCxnSpPr>
          <p:cNvPr id="7" name="Straight Connector 6"/>
          <p:cNvCxnSpPr/>
          <p:nvPr userDrawn="1"/>
        </p:nvCxnSpPr>
        <p:spPr>
          <a:xfrm>
            <a:off x="609600" y="1143000"/>
            <a:ext cx="10972800"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609600" y="6367464"/>
            <a:ext cx="10972800"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rot="16200000">
            <a:off x="6022987" y="-6022979"/>
            <a:ext cx="146042" cy="12192001"/>
          </a:xfrm>
          <a:prstGeom prst="rect">
            <a:avLst/>
          </a:prstGeom>
          <a:solidFill>
            <a:srgbClr val="417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3" name="Title Placeholder 1"/>
          <p:cNvSpPr>
            <a:spLocks noGrp="1"/>
          </p:cNvSpPr>
          <p:nvPr>
            <p:ph type="title"/>
          </p:nvPr>
        </p:nvSpPr>
        <p:spPr>
          <a:xfrm>
            <a:off x="609600" y="146038"/>
            <a:ext cx="10972800" cy="996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479393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fade/>
  </p:transition>
  <p:timing>
    <p:tnLst>
      <p:par>
        <p:cTn id="1" dur="indefinite" restart="never" nodeType="tmRoot"/>
      </p:par>
    </p:tnLst>
  </p:timing>
  <p:hf hdr="0" dt="0"/>
  <p:txStyles>
    <p:titleStyle>
      <a:lvl1pPr algn="l" defTabSz="457200" rtl="0" eaLnBrk="1" latinLnBrk="0" hangingPunct="1">
        <a:spcBef>
          <a:spcPct val="0"/>
        </a:spcBef>
        <a:buNone/>
        <a:defRPr sz="3000" b="1" kern="1200" cap="none" spc="0" baseline="0">
          <a:ln w="18415" cmpd="sng">
            <a:noFill/>
            <a:prstDash val="solid"/>
          </a:ln>
          <a:solidFill>
            <a:srgbClr val="41709C"/>
          </a:solidFill>
          <a:effectLst/>
          <a:latin typeface="Arial"/>
          <a:ea typeface="+mj-ea"/>
          <a:cs typeface="Arial"/>
        </a:defRPr>
      </a:lvl1pPr>
    </p:titleStyle>
    <p:bodyStyle>
      <a:lvl1pPr marL="274320" indent="-274320" algn="l" defTabSz="457200" rtl="0" eaLnBrk="1" latinLnBrk="0" hangingPunct="1">
        <a:spcBef>
          <a:spcPts val="1200"/>
        </a:spcBef>
        <a:buClr>
          <a:srgbClr val="41709C"/>
        </a:buClr>
        <a:buSzPct val="60000"/>
        <a:buFont typeface="Wingdings" charset="2"/>
        <a:buChar char="u"/>
        <a:defRPr sz="2400" kern="1200">
          <a:solidFill>
            <a:schemeClr val="tx1"/>
          </a:solidFill>
          <a:latin typeface="Arial"/>
          <a:ea typeface="+mn-ea"/>
          <a:cs typeface="Arial"/>
        </a:defRPr>
      </a:lvl1pPr>
      <a:lvl2pPr marL="548640" indent="-274320" algn="l" defTabSz="457200" rtl="0" eaLnBrk="1" latinLnBrk="0" hangingPunct="1">
        <a:spcBef>
          <a:spcPts val="1200"/>
        </a:spcBef>
        <a:buClr>
          <a:srgbClr val="345D8A"/>
        </a:buClr>
        <a:buSzPct val="100000"/>
        <a:buFont typeface="Arial"/>
        <a:buChar char="•"/>
        <a:defRPr sz="2000" kern="1200">
          <a:solidFill>
            <a:schemeClr val="tx1"/>
          </a:solidFill>
          <a:latin typeface="Arial"/>
          <a:ea typeface="+mn-ea"/>
          <a:cs typeface="Arial"/>
        </a:defRPr>
      </a:lvl2pPr>
      <a:lvl3pPr marL="822960" indent="-274320" algn="l" defTabSz="457200" rtl="0" eaLnBrk="1" latinLnBrk="0" hangingPunct="1">
        <a:spcBef>
          <a:spcPts val="1200"/>
        </a:spcBef>
        <a:buClr>
          <a:srgbClr val="94CCEA"/>
        </a:buClr>
        <a:buFont typeface="Lucida Grande"/>
        <a:buChar char="-"/>
        <a:defRPr sz="1800" kern="1200">
          <a:solidFill>
            <a:schemeClr val="tx1"/>
          </a:solidFill>
          <a:latin typeface="Arial"/>
          <a:ea typeface="+mn-ea"/>
          <a:cs typeface="Arial"/>
        </a:defRPr>
      </a:lvl3pPr>
      <a:lvl4pPr marL="1097280" indent="-274320" algn="l" defTabSz="457200" rtl="0" eaLnBrk="1" latinLnBrk="0" hangingPunct="1">
        <a:spcBef>
          <a:spcPts val="1200"/>
        </a:spcBef>
        <a:buClr>
          <a:srgbClr val="9AA7AF"/>
        </a:buClr>
        <a:buFont typeface="Wingdings" charset="2"/>
        <a:buChar char="§"/>
        <a:defRPr sz="1600" kern="1200">
          <a:solidFill>
            <a:schemeClr val="tx1"/>
          </a:solidFill>
          <a:latin typeface="Arial"/>
          <a:ea typeface="+mn-ea"/>
          <a:cs typeface="Arial"/>
        </a:defRPr>
      </a:lvl4pPr>
      <a:lvl5pPr marL="1371600" indent="-228600" algn="l" defTabSz="457200" rtl="0" eaLnBrk="1" latinLnBrk="0" hangingPunct="1">
        <a:spcBef>
          <a:spcPts val="1200"/>
        </a:spcBef>
        <a:buClr>
          <a:srgbClr val="9AA7AF"/>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312988"/>
            <a:ext cx="7772400" cy="1470025"/>
          </a:xfrm>
        </p:spPr>
        <p:txBody>
          <a:bodyPr/>
          <a:lstStyle/>
          <a:p>
            <a:r>
              <a:rPr lang="en-US" sz="4400" dirty="0" smtClean="0">
                <a:latin typeface="Arial" panose="020B0604020202020204" pitchFamily="34" charset="0"/>
                <a:cs typeface="Arial" panose="020B0604020202020204" pitchFamily="34" charset="0"/>
              </a:rPr>
              <a:t>What’s New In Healthcare</a:t>
            </a:r>
            <a:br>
              <a:rPr lang="en-US" sz="4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And Human Services</a:t>
            </a:r>
            <a:endParaRPr lang="en-US" sz="4400" dirty="0">
              <a:latin typeface="Arial" panose="020B0604020202020204" pitchFamily="34" charset="0"/>
              <a:cs typeface="Arial" panose="020B0604020202020204" pitchFamily="34" charset="0"/>
            </a:endParaRPr>
          </a:p>
        </p:txBody>
      </p:sp>
      <p:sp>
        <p:nvSpPr>
          <p:cNvPr id="9" name="Subtitle 2"/>
          <p:cNvSpPr txBox="1">
            <a:spLocks/>
          </p:cNvSpPr>
          <p:nvPr/>
        </p:nvSpPr>
        <p:spPr>
          <a:xfrm>
            <a:off x="3415553" y="4155141"/>
            <a:ext cx="5405718" cy="1831040"/>
          </a:xfrm>
          <a:prstGeom prst="rect">
            <a:avLst/>
          </a:prstGeom>
        </p:spPr>
        <p:txBody>
          <a:bodyPr vert="horz" lIns="91440" tIns="45720" rIns="91440" bIns="45720" rtlCol="0">
            <a:noAutofit/>
          </a:bodyPr>
          <a:lstStyle>
            <a:lvl1pPr marL="342900" indent="-342900" algn="l" defTabSz="457200" rtl="0" eaLnBrk="1" latinLnBrk="0" hangingPunct="1">
              <a:spcBef>
                <a:spcPts val="1200"/>
              </a:spcBef>
              <a:buClr>
                <a:schemeClr val="accent1"/>
              </a:buClr>
              <a:buSzPct val="60000"/>
              <a:buFont typeface="Wingdings" charset="2"/>
              <a:buChar char="u"/>
              <a:defRPr sz="2000" kern="1200">
                <a:solidFill>
                  <a:schemeClr val="tx1"/>
                </a:solidFill>
                <a:latin typeface="Arial"/>
                <a:ea typeface="+mn-ea"/>
                <a:cs typeface="Arial"/>
              </a:defRPr>
            </a:lvl1pPr>
            <a:lvl2pPr marL="742950" indent="-285750" algn="l" defTabSz="457200" rtl="0" eaLnBrk="1" latinLnBrk="0" hangingPunct="1">
              <a:spcBef>
                <a:spcPts val="1200"/>
              </a:spcBef>
              <a:buClr>
                <a:srgbClr val="4598C8"/>
              </a:buClr>
              <a:buSzPct val="100000"/>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ts val="1200"/>
              </a:spcBef>
              <a:buClr>
                <a:srgbClr val="94CCEA"/>
              </a:buClr>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ts val="1200"/>
              </a:spcBef>
              <a:buClr>
                <a:srgbClr val="9AA7AF"/>
              </a:buClr>
              <a:buFont typeface="Wingdings" charset="2"/>
              <a:buChar char="§"/>
              <a:defRPr sz="1400" kern="1200">
                <a:solidFill>
                  <a:schemeClr val="tx1"/>
                </a:solidFill>
                <a:latin typeface="Arial"/>
                <a:ea typeface="+mn-ea"/>
                <a:cs typeface="Arial"/>
              </a:defRPr>
            </a:lvl4pPr>
            <a:lvl5pPr marL="2057400" indent="-228600" algn="l" defTabSz="457200" rtl="0" eaLnBrk="1" latinLnBrk="0" hangingPunct="1">
              <a:spcBef>
                <a:spcPts val="1200"/>
              </a:spcBef>
              <a:buClr>
                <a:srgbClr val="9AA7AF"/>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spcBef>
                <a:spcPts val="0"/>
              </a:spcBef>
              <a:buNone/>
            </a:pPr>
            <a:r>
              <a:rPr lang="en-US" sz="2400" b="1" dirty="0" smtClean="0">
                <a:solidFill>
                  <a:schemeClr val="bg1">
                    <a:lumMod val="95000"/>
                  </a:schemeClr>
                </a:solidFill>
              </a:rPr>
              <a:t>Amanda Vaccaro</a:t>
            </a:r>
            <a:endParaRPr lang="en-US" sz="2400" b="1" dirty="0">
              <a:solidFill>
                <a:schemeClr val="bg1">
                  <a:lumMod val="95000"/>
                </a:schemeClr>
              </a:solidFill>
            </a:endParaRPr>
          </a:p>
          <a:p>
            <a:pPr marL="0" indent="0" algn="ctr">
              <a:lnSpc>
                <a:spcPct val="150000"/>
              </a:lnSpc>
              <a:spcBef>
                <a:spcPts val="0"/>
              </a:spcBef>
              <a:buNone/>
            </a:pPr>
            <a:r>
              <a:rPr lang="en-US" sz="1800" dirty="0">
                <a:solidFill>
                  <a:schemeClr val="bg1">
                    <a:lumMod val="95000"/>
                  </a:schemeClr>
                </a:solidFill>
              </a:rPr>
              <a:t>Jackson Lewis P.C</a:t>
            </a:r>
            <a:r>
              <a:rPr lang="en-US" sz="1800" dirty="0">
                <a:solidFill>
                  <a:schemeClr val="bg1">
                    <a:lumMod val="95000"/>
                  </a:schemeClr>
                </a:solidFill>
              </a:rPr>
              <a:t>. | Washington, D.C</a:t>
            </a:r>
            <a:r>
              <a:rPr lang="en-US" sz="1800" dirty="0">
                <a:solidFill>
                  <a:schemeClr val="bg1">
                    <a:lumMod val="95000"/>
                  </a:schemeClr>
                </a:solidFill>
              </a:rPr>
              <a:t>. Region</a:t>
            </a:r>
          </a:p>
          <a:p>
            <a:pPr marL="0" indent="0" algn="ctr">
              <a:lnSpc>
                <a:spcPct val="150000"/>
              </a:lnSpc>
              <a:spcBef>
                <a:spcPts val="0"/>
              </a:spcBef>
              <a:buNone/>
            </a:pPr>
            <a:r>
              <a:rPr lang="en-US" sz="1800" dirty="0" smtClean="0">
                <a:solidFill>
                  <a:schemeClr val="bg1">
                    <a:lumMod val="95000"/>
                  </a:schemeClr>
                </a:solidFill>
              </a:rPr>
              <a:t>amanda.vaccarojacksonlewis.com</a:t>
            </a:r>
            <a:r>
              <a:rPr lang="en-US" sz="1800" dirty="0">
                <a:solidFill>
                  <a:schemeClr val="bg1">
                    <a:lumMod val="95000"/>
                  </a:schemeClr>
                </a:solidFill>
              </a:rPr>
              <a:t>| (703) </a:t>
            </a:r>
            <a:r>
              <a:rPr lang="en-US" sz="1800" dirty="0" smtClean="0">
                <a:solidFill>
                  <a:schemeClr val="bg1">
                    <a:lumMod val="95000"/>
                  </a:schemeClr>
                </a:solidFill>
              </a:rPr>
              <a:t>483-8378</a:t>
            </a:r>
            <a:endParaRPr lang="en-US" sz="1800" dirty="0">
              <a:solidFill>
                <a:schemeClr val="bg1">
                  <a:lumMod val="95000"/>
                </a:schemeClr>
              </a:solidFill>
            </a:endParaRPr>
          </a:p>
        </p:txBody>
      </p:sp>
    </p:spTree>
    <p:extLst>
      <p:ext uri="{BB962C8B-B14F-4D97-AF65-F5344CB8AC3E}">
        <p14:creationId xmlns:p14="http://schemas.microsoft.com/office/powerpoint/2010/main" val="110876438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EE7D79-36E9-3D41-96B0-913DC9CF5219}" type="slidenum">
              <a:rPr lang="en-US" smtClean="0">
                <a:solidFill>
                  <a:prstClr val="white">
                    <a:lumMod val="65000"/>
                  </a:prstClr>
                </a:solidFill>
              </a:rPr>
              <a:pPr/>
              <a:t>2</a:t>
            </a:fld>
            <a:endParaRPr lang="en-US" dirty="0">
              <a:solidFill>
                <a:prstClr val="white">
                  <a:lumMod val="65000"/>
                </a:prstClr>
              </a:solidFill>
            </a:endParaRPr>
          </a:p>
        </p:txBody>
      </p:sp>
      <p:sp>
        <p:nvSpPr>
          <p:cNvPr id="3" name="Content Placeholder 2"/>
          <p:cNvSpPr>
            <a:spLocks noGrp="1"/>
          </p:cNvSpPr>
          <p:nvPr>
            <p:ph idx="1"/>
          </p:nvPr>
        </p:nvSpPr>
        <p:spPr>
          <a:xfrm>
            <a:off x="914400" y="1315454"/>
            <a:ext cx="10408024" cy="4602163"/>
          </a:xfrm>
        </p:spPr>
        <p:txBody>
          <a:bodyPr>
            <a:normAutofit/>
          </a:bodyPr>
          <a:lstStyle/>
          <a:p>
            <a:r>
              <a:rPr lang="en-US" sz="2800" dirty="0" smtClean="0"/>
              <a:t>Remains “the law of the land”</a:t>
            </a:r>
          </a:p>
          <a:p>
            <a:r>
              <a:rPr lang="en-US" sz="2800" dirty="0" smtClean="0">
                <a:solidFill>
                  <a:prstClr val="black"/>
                </a:solidFill>
              </a:rPr>
              <a:t>First question: Are you an “Applicable Large Employer”?</a:t>
            </a:r>
          </a:p>
          <a:p>
            <a:pPr lvl="1"/>
            <a:r>
              <a:rPr lang="en-US" sz="2400" dirty="0" smtClean="0">
                <a:solidFill>
                  <a:prstClr val="black"/>
                </a:solidFill>
              </a:rPr>
              <a:t>At least 50 Full-Time Equivalents (FTE) in prior calendar year</a:t>
            </a:r>
          </a:p>
          <a:p>
            <a:pPr lvl="1"/>
            <a:r>
              <a:rPr lang="en-US" sz="2400" dirty="0" smtClean="0">
                <a:solidFill>
                  <a:prstClr val="black"/>
                </a:solidFill>
              </a:rPr>
              <a:t>Full time = at least 30 hours per week paid/entitled to payment</a:t>
            </a:r>
          </a:p>
          <a:p>
            <a:pPr lvl="0"/>
            <a:r>
              <a:rPr lang="en-US" sz="2600" dirty="0" smtClean="0">
                <a:solidFill>
                  <a:prstClr val="black"/>
                </a:solidFill>
              </a:rPr>
              <a:t>Key issues to consider:</a:t>
            </a:r>
            <a:endParaRPr lang="en-US" sz="2600" dirty="0">
              <a:solidFill>
                <a:prstClr val="black"/>
              </a:solidFill>
            </a:endParaRPr>
          </a:p>
          <a:p>
            <a:pPr lvl="1"/>
            <a:r>
              <a:rPr lang="en-US" sz="2400" dirty="0" smtClean="0">
                <a:solidFill>
                  <a:prstClr val="black"/>
                </a:solidFill>
              </a:rPr>
              <a:t>Man hours, not physical headcount</a:t>
            </a:r>
          </a:p>
          <a:p>
            <a:pPr lvl="1"/>
            <a:r>
              <a:rPr lang="en-US" sz="2400" dirty="0" smtClean="0">
                <a:solidFill>
                  <a:prstClr val="black"/>
                </a:solidFill>
              </a:rPr>
              <a:t>Ownership structure of related entities (Aggregated ALE Group) </a:t>
            </a:r>
          </a:p>
          <a:p>
            <a:pPr lvl="1"/>
            <a:r>
              <a:rPr lang="en-US" sz="2400" dirty="0" smtClean="0">
                <a:solidFill>
                  <a:prstClr val="black"/>
                </a:solidFill>
              </a:rPr>
              <a:t>Seasonal workers: 120 days of calendar year</a:t>
            </a:r>
            <a:endParaRPr lang="en-US" sz="1600" dirty="0" smtClean="0">
              <a:solidFill>
                <a:prstClr val="black"/>
              </a:solidFill>
            </a:endParaRPr>
          </a:p>
          <a:p>
            <a:pPr lvl="1"/>
            <a:endParaRPr lang="en-US" sz="1600" dirty="0" smtClean="0">
              <a:solidFill>
                <a:prstClr val="black"/>
              </a:solidFill>
            </a:endParaRPr>
          </a:p>
          <a:p>
            <a:pPr marL="274320" lvl="1" indent="0">
              <a:buNone/>
            </a:pPr>
            <a:endParaRPr lang="en-US" sz="1600" dirty="0">
              <a:solidFill>
                <a:prstClr val="black"/>
              </a:solidFill>
            </a:endParaRPr>
          </a:p>
          <a:p>
            <a:endParaRPr lang="en-US" dirty="0" smtClean="0"/>
          </a:p>
          <a:p>
            <a:endParaRPr lang="en-US" dirty="0" smtClean="0"/>
          </a:p>
          <a:p>
            <a:pPr lvl="1"/>
            <a:endParaRPr lang="en-US" dirty="0" smtClean="0"/>
          </a:p>
          <a:p>
            <a:pPr lvl="2"/>
            <a:endParaRPr lang="en-US" dirty="0" smtClean="0"/>
          </a:p>
          <a:p>
            <a:pPr lvl="2"/>
            <a:endParaRPr lang="en-US" dirty="0" smtClean="0"/>
          </a:p>
          <a:p>
            <a:pPr lvl="2"/>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Affordable Care Act – What Now?</a:t>
            </a:r>
            <a:endParaRPr lang="en-US" dirty="0"/>
          </a:p>
        </p:txBody>
      </p:sp>
      <p:sp>
        <p:nvSpPr>
          <p:cNvPr id="5" name="Footer Placeholder 4"/>
          <p:cNvSpPr>
            <a:spLocks noGrp="1"/>
          </p:cNvSpPr>
          <p:nvPr>
            <p:ph type="ftr" sz="quarter" idx="11"/>
          </p:nvPr>
        </p:nvSpPr>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Tree>
    <p:extLst>
      <p:ext uri="{BB962C8B-B14F-4D97-AF65-F5344CB8AC3E}">
        <p14:creationId xmlns:p14="http://schemas.microsoft.com/office/powerpoint/2010/main" val="189397511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EE7D79-36E9-3D41-96B0-913DC9CF5219}" type="slidenum">
              <a:rPr lang="en-US" smtClean="0">
                <a:solidFill>
                  <a:prstClr val="white">
                    <a:lumMod val="65000"/>
                  </a:prstClr>
                </a:solidFill>
              </a:rPr>
              <a:pPr/>
              <a:t>3</a:t>
            </a:fld>
            <a:endParaRPr lang="en-US" dirty="0">
              <a:solidFill>
                <a:prstClr val="white">
                  <a:lumMod val="65000"/>
                </a:prstClr>
              </a:solidFill>
            </a:endParaRPr>
          </a:p>
        </p:txBody>
      </p:sp>
      <p:sp>
        <p:nvSpPr>
          <p:cNvPr id="3" name="Content Placeholder 2"/>
          <p:cNvSpPr>
            <a:spLocks noGrp="1"/>
          </p:cNvSpPr>
          <p:nvPr>
            <p:ph idx="1"/>
          </p:nvPr>
        </p:nvSpPr>
        <p:spPr>
          <a:xfrm>
            <a:off x="914400" y="1315454"/>
            <a:ext cx="10408024" cy="4602163"/>
          </a:xfrm>
        </p:spPr>
        <p:txBody>
          <a:bodyPr>
            <a:normAutofit/>
          </a:bodyPr>
          <a:lstStyle/>
          <a:p>
            <a:r>
              <a:rPr lang="en-US" sz="2800" dirty="0" smtClean="0"/>
              <a:t>Second question: Which employees must be covered?</a:t>
            </a:r>
            <a:endParaRPr lang="en-US" sz="2800" dirty="0" smtClean="0">
              <a:solidFill>
                <a:prstClr val="black"/>
              </a:solidFill>
            </a:endParaRPr>
          </a:p>
          <a:p>
            <a:pPr lvl="1"/>
            <a:r>
              <a:rPr lang="en-US" sz="2400" dirty="0" smtClean="0">
                <a:solidFill>
                  <a:prstClr val="black"/>
                </a:solidFill>
              </a:rPr>
              <a:t>Full-time employees – don’t get tricky!</a:t>
            </a:r>
          </a:p>
          <a:p>
            <a:pPr lvl="1"/>
            <a:r>
              <a:rPr lang="en-US" sz="2400" dirty="0" smtClean="0">
                <a:solidFill>
                  <a:prstClr val="black"/>
                </a:solidFill>
              </a:rPr>
              <a:t>Not part-time employees</a:t>
            </a:r>
          </a:p>
          <a:p>
            <a:pPr lvl="1"/>
            <a:r>
              <a:rPr lang="en-US" sz="2400" dirty="0" smtClean="0">
                <a:solidFill>
                  <a:prstClr val="black"/>
                </a:solidFill>
              </a:rPr>
              <a:t>Seasonal employees: look-back measurement period (3-12 months)</a:t>
            </a:r>
          </a:p>
          <a:p>
            <a:pPr lvl="1"/>
            <a:r>
              <a:rPr lang="en-US" sz="2400" dirty="0" smtClean="0">
                <a:solidFill>
                  <a:prstClr val="black"/>
                </a:solidFill>
              </a:rPr>
              <a:t>Up to 90-day waiting period for eligible employees</a:t>
            </a:r>
            <a:endParaRPr lang="en-US" sz="1600" dirty="0" smtClean="0">
              <a:solidFill>
                <a:prstClr val="black"/>
              </a:solidFill>
            </a:endParaRPr>
          </a:p>
          <a:p>
            <a:pPr lvl="1"/>
            <a:endParaRPr lang="en-US" sz="1600" dirty="0" smtClean="0">
              <a:solidFill>
                <a:prstClr val="black"/>
              </a:solidFill>
            </a:endParaRPr>
          </a:p>
          <a:p>
            <a:pPr lvl="1"/>
            <a:endParaRPr lang="en-US" sz="1600" dirty="0">
              <a:solidFill>
                <a:prstClr val="black"/>
              </a:solidFill>
            </a:endParaRPr>
          </a:p>
          <a:p>
            <a:endParaRPr lang="en-US" dirty="0" smtClean="0"/>
          </a:p>
          <a:p>
            <a:endParaRPr lang="en-US" dirty="0" smtClean="0"/>
          </a:p>
          <a:p>
            <a:pPr lvl="1"/>
            <a:endParaRPr lang="en-US" dirty="0" smtClean="0"/>
          </a:p>
          <a:p>
            <a:pPr lvl="2"/>
            <a:endParaRPr lang="en-US" dirty="0" smtClean="0"/>
          </a:p>
          <a:p>
            <a:pPr lvl="2"/>
            <a:endParaRPr lang="en-US" dirty="0" smtClean="0"/>
          </a:p>
          <a:p>
            <a:pPr lvl="2"/>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Employer Coverage vs. Employee Coverage </a:t>
            </a:r>
            <a:endParaRPr lang="en-US" dirty="0"/>
          </a:p>
        </p:txBody>
      </p:sp>
      <p:sp>
        <p:nvSpPr>
          <p:cNvPr id="5" name="Footer Placeholder 4"/>
          <p:cNvSpPr>
            <a:spLocks noGrp="1"/>
          </p:cNvSpPr>
          <p:nvPr>
            <p:ph type="ftr" sz="quarter" idx="11"/>
          </p:nvPr>
        </p:nvSpPr>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Tree>
    <p:extLst>
      <p:ext uri="{BB962C8B-B14F-4D97-AF65-F5344CB8AC3E}">
        <p14:creationId xmlns:p14="http://schemas.microsoft.com/office/powerpoint/2010/main" val="279460453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EE7D79-36E9-3D41-96B0-913DC9CF5219}" type="slidenum">
              <a:rPr lang="en-US" smtClean="0">
                <a:solidFill>
                  <a:prstClr val="white">
                    <a:lumMod val="65000"/>
                  </a:prstClr>
                </a:solidFill>
              </a:rPr>
              <a:pPr/>
              <a:t>4</a:t>
            </a:fld>
            <a:endParaRPr lang="en-US" dirty="0">
              <a:solidFill>
                <a:prstClr val="white">
                  <a:lumMod val="65000"/>
                </a:prstClr>
              </a:solidFill>
            </a:endParaRPr>
          </a:p>
        </p:txBody>
      </p:sp>
      <p:sp>
        <p:nvSpPr>
          <p:cNvPr id="3" name="Content Placeholder 2"/>
          <p:cNvSpPr>
            <a:spLocks noGrp="1"/>
          </p:cNvSpPr>
          <p:nvPr>
            <p:ph idx="1"/>
          </p:nvPr>
        </p:nvSpPr>
        <p:spPr>
          <a:xfrm>
            <a:off x="914400" y="1315454"/>
            <a:ext cx="10408024" cy="4602163"/>
          </a:xfrm>
        </p:spPr>
        <p:txBody>
          <a:bodyPr>
            <a:normAutofit/>
          </a:bodyPr>
          <a:lstStyle/>
          <a:p>
            <a:r>
              <a:rPr lang="en-US" sz="2800" dirty="0" smtClean="0"/>
              <a:t>More </a:t>
            </a:r>
            <a:r>
              <a:rPr lang="en-US" sz="2800" dirty="0"/>
              <a:t>than doubled the </a:t>
            </a:r>
            <a:r>
              <a:rPr lang="en-US" sz="2800" dirty="0" smtClean="0"/>
              <a:t>maximum salary </a:t>
            </a:r>
            <a:r>
              <a:rPr lang="en-US" sz="2800" dirty="0"/>
              <a:t>at which white collar workers </a:t>
            </a:r>
            <a:r>
              <a:rPr lang="en-US" sz="2800" dirty="0" smtClean="0"/>
              <a:t>would qualify </a:t>
            </a:r>
            <a:r>
              <a:rPr lang="en-US" sz="2800" dirty="0"/>
              <a:t>for overtime, from $23,660 to $47,476</a:t>
            </a:r>
            <a:endParaRPr lang="en-US" sz="2800" dirty="0" smtClean="0"/>
          </a:p>
          <a:p>
            <a:pPr lvl="1"/>
            <a:r>
              <a:rPr lang="en-US" sz="2400" dirty="0" smtClean="0">
                <a:solidFill>
                  <a:prstClr val="black"/>
                </a:solidFill>
              </a:rPr>
              <a:t>DOL estimated this would affect 4.2 million workers</a:t>
            </a:r>
            <a:endParaRPr lang="en-US" sz="2400" dirty="0">
              <a:solidFill>
                <a:prstClr val="black"/>
              </a:solidFill>
            </a:endParaRPr>
          </a:p>
          <a:p>
            <a:r>
              <a:rPr lang="en-US" sz="2800" dirty="0" smtClean="0"/>
              <a:t>Would have gone into effect on Dec. 1, 2016, but enjoined by a Texas federal judge shortly before that date</a:t>
            </a:r>
          </a:p>
          <a:p>
            <a:pPr lvl="1"/>
            <a:r>
              <a:rPr lang="en-US" sz="2400" dirty="0" smtClean="0">
                <a:solidFill>
                  <a:prstClr val="black"/>
                </a:solidFill>
              </a:rPr>
              <a:t>“White collar” exemption (exec, admin, professional) based on duties</a:t>
            </a:r>
          </a:p>
          <a:p>
            <a:pPr lvl="1"/>
            <a:r>
              <a:rPr lang="en-US" sz="2400" dirty="0" smtClean="0">
                <a:solidFill>
                  <a:prstClr val="black"/>
                </a:solidFill>
              </a:rPr>
              <a:t>Judge found DOL may lack authority to implement a salary test that essentially eliminated duties test</a:t>
            </a:r>
          </a:p>
          <a:p>
            <a:pPr lvl="1"/>
            <a:r>
              <a:rPr lang="en-US" sz="2400" dirty="0" smtClean="0">
                <a:solidFill>
                  <a:prstClr val="black"/>
                </a:solidFill>
              </a:rPr>
              <a:t>Currently on appeal before a federal appellate court</a:t>
            </a:r>
            <a:endParaRPr lang="en-US" sz="2400" dirty="0">
              <a:solidFill>
                <a:prstClr val="black"/>
              </a:solidFill>
            </a:endParaRPr>
          </a:p>
          <a:p>
            <a:endParaRPr lang="en-US" sz="2800" dirty="0" smtClean="0"/>
          </a:p>
          <a:p>
            <a:endParaRPr lang="en-US" sz="2800" dirty="0" smtClean="0">
              <a:solidFill>
                <a:prstClr val="black"/>
              </a:solidFill>
            </a:endParaRPr>
          </a:p>
          <a:p>
            <a:pPr lvl="1"/>
            <a:endParaRPr lang="en-US" sz="1600" dirty="0" smtClean="0">
              <a:solidFill>
                <a:prstClr val="black"/>
              </a:solidFill>
            </a:endParaRPr>
          </a:p>
          <a:p>
            <a:pPr lvl="1"/>
            <a:endParaRPr lang="en-US" sz="1600" dirty="0">
              <a:solidFill>
                <a:prstClr val="black"/>
              </a:solidFill>
            </a:endParaRPr>
          </a:p>
          <a:p>
            <a:endParaRPr lang="en-US" dirty="0" smtClean="0"/>
          </a:p>
          <a:p>
            <a:endParaRPr lang="en-US" dirty="0" smtClean="0"/>
          </a:p>
          <a:p>
            <a:pPr lvl="1"/>
            <a:endParaRPr lang="en-US" dirty="0" smtClean="0"/>
          </a:p>
          <a:p>
            <a:pPr lvl="2"/>
            <a:endParaRPr lang="en-US" dirty="0" smtClean="0"/>
          </a:p>
          <a:p>
            <a:pPr lvl="2"/>
            <a:endParaRPr lang="en-US" dirty="0" smtClean="0"/>
          </a:p>
          <a:p>
            <a:pPr lvl="2"/>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DOL’s New Overtime Rule – What Now?</a:t>
            </a:r>
            <a:endParaRPr lang="en-US" dirty="0"/>
          </a:p>
        </p:txBody>
      </p:sp>
      <p:sp>
        <p:nvSpPr>
          <p:cNvPr id="5" name="Footer Placeholder 4"/>
          <p:cNvSpPr>
            <a:spLocks noGrp="1"/>
          </p:cNvSpPr>
          <p:nvPr>
            <p:ph type="ftr" sz="quarter" idx="11"/>
          </p:nvPr>
        </p:nvSpPr>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Tree>
    <p:extLst>
      <p:ext uri="{BB962C8B-B14F-4D97-AF65-F5344CB8AC3E}">
        <p14:creationId xmlns:p14="http://schemas.microsoft.com/office/powerpoint/2010/main" val="232241768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EE7D79-36E9-3D41-96B0-913DC9CF5219}" type="slidenum">
              <a:rPr lang="en-US" smtClean="0">
                <a:solidFill>
                  <a:prstClr val="white">
                    <a:lumMod val="65000"/>
                  </a:prstClr>
                </a:solidFill>
              </a:rPr>
              <a:pPr/>
              <a:t>5</a:t>
            </a:fld>
            <a:endParaRPr lang="en-US" dirty="0">
              <a:solidFill>
                <a:prstClr val="white">
                  <a:lumMod val="65000"/>
                </a:prstClr>
              </a:solidFill>
            </a:endParaRPr>
          </a:p>
        </p:txBody>
      </p:sp>
      <p:sp>
        <p:nvSpPr>
          <p:cNvPr id="3" name="Content Placeholder 2"/>
          <p:cNvSpPr>
            <a:spLocks noGrp="1"/>
          </p:cNvSpPr>
          <p:nvPr>
            <p:ph idx="1"/>
          </p:nvPr>
        </p:nvSpPr>
        <p:spPr>
          <a:xfrm>
            <a:off x="914400" y="1315454"/>
            <a:ext cx="10408024" cy="4602163"/>
          </a:xfrm>
        </p:spPr>
        <p:txBody>
          <a:bodyPr>
            <a:normAutofit/>
          </a:bodyPr>
          <a:lstStyle/>
          <a:p>
            <a:r>
              <a:rPr lang="en-US" sz="2800" dirty="0" smtClean="0"/>
              <a:t>Trump administration could keep appeal going, but unlikely</a:t>
            </a:r>
          </a:p>
          <a:p>
            <a:pPr lvl="1"/>
            <a:r>
              <a:rPr lang="en-US" sz="2400" dirty="0" smtClean="0">
                <a:solidFill>
                  <a:prstClr val="black"/>
                </a:solidFill>
              </a:rPr>
              <a:t>Trump has expressed resistance to new regulations</a:t>
            </a:r>
          </a:p>
          <a:p>
            <a:pPr lvl="1"/>
            <a:r>
              <a:rPr lang="en-US" sz="2400" dirty="0" smtClean="0">
                <a:solidFill>
                  <a:prstClr val="black"/>
                </a:solidFill>
              </a:rPr>
              <a:t>DOL appointee, Alexander Acosta, has questioned agency’s authority to set salary basis test </a:t>
            </a:r>
          </a:p>
          <a:p>
            <a:r>
              <a:rPr lang="en-US" sz="2800" dirty="0" smtClean="0"/>
              <a:t>If administration drops appeal, AFL-CIO might take it up</a:t>
            </a:r>
          </a:p>
          <a:p>
            <a:r>
              <a:rPr lang="en-US" sz="2800" dirty="0" smtClean="0"/>
              <a:t>DOL could go through full rulemaking process again</a:t>
            </a:r>
          </a:p>
          <a:p>
            <a:pPr lvl="1"/>
            <a:r>
              <a:rPr lang="en-US" sz="2400" dirty="0" smtClean="0">
                <a:solidFill>
                  <a:prstClr val="black"/>
                </a:solidFill>
              </a:rPr>
              <a:t>Last round took over a year</a:t>
            </a:r>
          </a:p>
          <a:p>
            <a:pPr lvl="1"/>
            <a:r>
              <a:rPr lang="en-US" sz="2400" dirty="0" smtClean="0">
                <a:solidFill>
                  <a:prstClr val="black"/>
                </a:solidFill>
              </a:rPr>
              <a:t>Could increase salary level less dramatically</a:t>
            </a:r>
            <a:endParaRPr lang="en-US" sz="2400" dirty="0">
              <a:solidFill>
                <a:prstClr val="black"/>
              </a:solidFill>
            </a:endParaRPr>
          </a:p>
          <a:p>
            <a:endParaRPr lang="en-US" sz="2800" dirty="0" smtClean="0"/>
          </a:p>
          <a:p>
            <a:endParaRPr lang="en-US" sz="2800" dirty="0" smtClean="0"/>
          </a:p>
          <a:p>
            <a:endParaRPr lang="en-US" sz="2800" dirty="0" smtClean="0">
              <a:solidFill>
                <a:prstClr val="black"/>
              </a:solidFill>
            </a:endParaRPr>
          </a:p>
          <a:p>
            <a:pPr lvl="1"/>
            <a:endParaRPr lang="en-US" sz="1600" dirty="0" smtClean="0">
              <a:solidFill>
                <a:prstClr val="black"/>
              </a:solidFill>
            </a:endParaRPr>
          </a:p>
          <a:p>
            <a:pPr lvl="1"/>
            <a:endParaRPr lang="en-US" sz="1600" dirty="0">
              <a:solidFill>
                <a:prstClr val="black"/>
              </a:solidFill>
            </a:endParaRPr>
          </a:p>
          <a:p>
            <a:endParaRPr lang="en-US" dirty="0" smtClean="0"/>
          </a:p>
          <a:p>
            <a:endParaRPr lang="en-US" dirty="0" smtClean="0"/>
          </a:p>
          <a:p>
            <a:pPr lvl="1"/>
            <a:endParaRPr lang="en-US" dirty="0" smtClean="0"/>
          </a:p>
          <a:p>
            <a:pPr lvl="2"/>
            <a:endParaRPr lang="en-US" dirty="0" smtClean="0"/>
          </a:p>
          <a:p>
            <a:pPr lvl="2"/>
            <a:endParaRPr lang="en-US" dirty="0" smtClean="0"/>
          </a:p>
          <a:p>
            <a:pPr lvl="2"/>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Potential Outcomes:</a:t>
            </a:r>
            <a:endParaRPr lang="en-US" dirty="0"/>
          </a:p>
        </p:txBody>
      </p:sp>
      <p:sp>
        <p:nvSpPr>
          <p:cNvPr id="5" name="Footer Placeholder 4"/>
          <p:cNvSpPr>
            <a:spLocks noGrp="1"/>
          </p:cNvSpPr>
          <p:nvPr>
            <p:ph type="ftr" sz="quarter" idx="11"/>
          </p:nvPr>
        </p:nvSpPr>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Tree>
    <p:extLst>
      <p:ext uri="{BB962C8B-B14F-4D97-AF65-F5344CB8AC3E}">
        <p14:creationId xmlns:p14="http://schemas.microsoft.com/office/powerpoint/2010/main" val="5813505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EE7D79-36E9-3D41-96B0-913DC9CF5219}" type="slidenum">
              <a:rPr lang="en-US" smtClean="0">
                <a:solidFill>
                  <a:prstClr val="white">
                    <a:lumMod val="65000"/>
                  </a:prstClr>
                </a:solidFill>
              </a:rPr>
              <a:pPr/>
              <a:t>6</a:t>
            </a:fld>
            <a:endParaRPr lang="en-US" dirty="0">
              <a:solidFill>
                <a:prstClr val="white">
                  <a:lumMod val="65000"/>
                </a:prstClr>
              </a:solidFill>
            </a:endParaRPr>
          </a:p>
        </p:txBody>
      </p:sp>
      <p:sp>
        <p:nvSpPr>
          <p:cNvPr id="3" name="Content Placeholder 2"/>
          <p:cNvSpPr>
            <a:spLocks noGrp="1"/>
          </p:cNvSpPr>
          <p:nvPr>
            <p:ph idx="1"/>
          </p:nvPr>
        </p:nvSpPr>
        <p:spPr>
          <a:xfrm>
            <a:off x="914400" y="1315454"/>
            <a:ext cx="10408024" cy="4602163"/>
          </a:xfrm>
        </p:spPr>
        <p:txBody>
          <a:bodyPr>
            <a:normAutofit/>
          </a:bodyPr>
          <a:lstStyle/>
          <a:p>
            <a:r>
              <a:rPr lang="en-US" sz="2800" dirty="0" smtClean="0"/>
              <a:t>Title VII does not explicitly prohibit; 22 states do</a:t>
            </a:r>
          </a:p>
          <a:p>
            <a:r>
              <a:rPr lang="en-US" sz="2800" dirty="0" smtClean="0"/>
              <a:t>2015 EEOC guidance </a:t>
            </a:r>
          </a:p>
          <a:p>
            <a:r>
              <a:rPr lang="en-US" sz="2800" dirty="0" smtClean="0"/>
              <a:t>Ruling by 7</a:t>
            </a:r>
            <a:r>
              <a:rPr lang="en-US" sz="2800" baseline="30000" dirty="0" smtClean="0"/>
              <a:t>th</a:t>
            </a:r>
            <a:r>
              <a:rPr lang="en-US" sz="2800" dirty="0" smtClean="0"/>
              <a:t> Circuit on Tuesday: “discrimination </a:t>
            </a:r>
            <a:r>
              <a:rPr lang="en-US" sz="2800" dirty="0"/>
              <a:t>on the basis of sexual orientation is a form of sex </a:t>
            </a:r>
            <a:r>
              <a:rPr lang="en-US" sz="2800" dirty="0" smtClean="0"/>
              <a:t>discrimination”</a:t>
            </a:r>
          </a:p>
          <a:p>
            <a:pPr marL="0" indent="0">
              <a:buNone/>
            </a:pPr>
            <a:endParaRPr lang="en-US" sz="2800" dirty="0" smtClean="0"/>
          </a:p>
          <a:p>
            <a:endParaRPr lang="en-US" sz="2800" dirty="0" smtClean="0"/>
          </a:p>
          <a:p>
            <a:endParaRPr lang="en-US" sz="2800" dirty="0" smtClean="0">
              <a:solidFill>
                <a:prstClr val="black"/>
              </a:solidFill>
            </a:endParaRPr>
          </a:p>
          <a:p>
            <a:pPr lvl="1"/>
            <a:endParaRPr lang="en-US" sz="1600" dirty="0" smtClean="0">
              <a:solidFill>
                <a:prstClr val="black"/>
              </a:solidFill>
            </a:endParaRPr>
          </a:p>
          <a:p>
            <a:pPr lvl="1"/>
            <a:endParaRPr lang="en-US" sz="1600" dirty="0">
              <a:solidFill>
                <a:prstClr val="black"/>
              </a:solidFill>
            </a:endParaRPr>
          </a:p>
          <a:p>
            <a:endParaRPr lang="en-US" dirty="0" smtClean="0"/>
          </a:p>
          <a:p>
            <a:endParaRPr lang="en-US" dirty="0" smtClean="0"/>
          </a:p>
          <a:p>
            <a:pPr lvl="1"/>
            <a:endParaRPr lang="en-US" dirty="0" smtClean="0"/>
          </a:p>
          <a:p>
            <a:pPr lvl="2"/>
            <a:endParaRPr lang="en-US" dirty="0" smtClean="0"/>
          </a:p>
          <a:p>
            <a:pPr lvl="2"/>
            <a:endParaRPr lang="en-US" dirty="0" smtClean="0"/>
          </a:p>
          <a:p>
            <a:pPr lvl="2"/>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Sexual Orientation Discrimination – What Now?</a:t>
            </a:r>
            <a:endParaRPr lang="en-US" dirty="0"/>
          </a:p>
        </p:txBody>
      </p:sp>
      <p:sp>
        <p:nvSpPr>
          <p:cNvPr id="5" name="Footer Placeholder 4"/>
          <p:cNvSpPr>
            <a:spLocks noGrp="1"/>
          </p:cNvSpPr>
          <p:nvPr>
            <p:ph type="ftr" sz="quarter" idx="11"/>
          </p:nvPr>
        </p:nvSpPr>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Tree>
    <p:extLst>
      <p:ext uri="{BB962C8B-B14F-4D97-AF65-F5344CB8AC3E}">
        <p14:creationId xmlns:p14="http://schemas.microsoft.com/office/powerpoint/2010/main" val="3525373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EE7D79-36E9-3D41-96B0-913DC9CF5219}" type="slidenum">
              <a:rPr lang="en-US" smtClean="0">
                <a:solidFill>
                  <a:prstClr val="white">
                    <a:lumMod val="65000"/>
                  </a:prstClr>
                </a:solidFill>
              </a:rPr>
              <a:pPr/>
              <a:t>7</a:t>
            </a:fld>
            <a:endParaRPr lang="en-US" dirty="0">
              <a:solidFill>
                <a:prstClr val="white">
                  <a:lumMod val="65000"/>
                </a:prstClr>
              </a:solidFill>
            </a:endParaRPr>
          </a:p>
        </p:txBody>
      </p:sp>
      <p:sp>
        <p:nvSpPr>
          <p:cNvPr id="3" name="Content Placeholder 2"/>
          <p:cNvSpPr>
            <a:spLocks noGrp="1"/>
          </p:cNvSpPr>
          <p:nvPr>
            <p:ph idx="1"/>
          </p:nvPr>
        </p:nvSpPr>
        <p:spPr>
          <a:xfrm>
            <a:off x="914400" y="1315454"/>
            <a:ext cx="10408024" cy="4602163"/>
          </a:xfrm>
        </p:spPr>
        <p:txBody>
          <a:bodyPr>
            <a:normAutofit/>
          </a:bodyPr>
          <a:lstStyle/>
          <a:p>
            <a:r>
              <a:rPr lang="en-US" sz="2800" dirty="0" smtClean="0"/>
              <a:t>Title VII does not explicitly prohibit; 22 states do</a:t>
            </a:r>
          </a:p>
          <a:p>
            <a:r>
              <a:rPr lang="en-US" sz="2800" dirty="0" smtClean="0"/>
              <a:t>2015 EEOC guidance </a:t>
            </a:r>
          </a:p>
          <a:p>
            <a:r>
              <a:rPr lang="en-US" sz="2800" dirty="0" smtClean="0"/>
              <a:t>Ruling by 7</a:t>
            </a:r>
            <a:r>
              <a:rPr lang="en-US" sz="2800" baseline="30000" dirty="0" smtClean="0"/>
              <a:t>th</a:t>
            </a:r>
            <a:r>
              <a:rPr lang="en-US" sz="2800" dirty="0" smtClean="0"/>
              <a:t> Circuit on Tuesday: “discrimination </a:t>
            </a:r>
            <a:r>
              <a:rPr lang="en-US" sz="2800" dirty="0"/>
              <a:t>on the basis of sexual orientation is a form of sex </a:t>
            </a:r>
            <a:r>
              <a:rPr lang="en-US" sz="2800" dirty="0" smtClean="0"/>
              <a:t>discrimination”</a:t>
            </a:r>
          </a:p>
          <a:p>
            <a:pPr marL="0" indent="0">
              <a:buNone/>
            </a:pPr>
            <a:endParaRPr lang="en-US" sz="2800" dirty="0" smtClean="0"/>
          </a:p>
          <a:p>
            <a:endParaRPr lang="en-US" sz="2800" dirty="0" smtClean="0"/>
          </a:p>
          <a:p>
            <a:endParaRPr lang="en-US" sz="2800" dirty="0" smtClean="0">
              <a:solidFill>
                <a:prstClr val="black"/>
              </a:solidFill>
            </a:endParaRPr>
          </a:p>
          <a:p>
            <a:pPr lvl="1"/>
            <a:endParaRPr lang="en-US" sz="1600" dirty="0" smtClean="0">
              <a:solidFill>
                <a:prstClr val="black"/>
              </a:solidFill>
            </a:endParaRPr>
          </a:p>
          <a:p>
            <a:pPr lvl="1"/>
            <a:endParaRPr lang="en-US" sz="1600" dirty="0">
              <a:solidFill>
                <a:prstClr val="black"/>
              </a:solidFill>
            </a:endParaRPr>
          </a:p>
          <a:p>
            <a:endParaRPr lang="en-US" dirty="0" smtClean="0"/>
          </a:p>
          <a:p>
            <a:endParaRPr lang="en-US" dirty="0" smtClean="0"/>
          </a:p>
          <a:p>
            <a:pPr lvl="1"/>
            <a:endParaRPr lang="en-US" dirty="0" smtClean="0"/>
          </a:p>
          <a:p>
            <a:pPr lvl="2"/>
            <a:endParaRPr lang="en-US" dirty="0" smtClean="0"/>
          </a:p>
          <a:p>
            <a:pPr lvl="2"/>
            <a:endParaRPr lang="en-US" dirty="0" smtClean="0"/>
          </a:p>
          <a:p>
            <a:pPr lvl="2"/>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Sexual Orientation Discrimination – What Now?</a:t>
            </a:r>
            <a:endParaRPr lang="en-US" dirty="0"/>
          </a:p>
        </p:txBody>
      </p:sp>
      <p:sp>
        <p:nvSpPr>
          <p:cNvPr id="5" name="Footer Placeholder 4"/>
          <p:cNvSpPr>
            <a:spLocks noGrp="1"/>
          </p:cNvSpPr>
          <p:nvPr>
            <p:ph type="ftr" sz="quarter" idx="11"/>
          </p:nvPr>
        </p:nvSpPr>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Tree>
    <p:extLst>
      <p:ext uri="{BB962C8B-B14F-4D97-AF65-F5344CB8AC3E}">
        <p14:creationId xmlns:p14="http://schemas.microsoft.com/office/powerpoint/2010/main" val="7686342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EE7D79-36E9-3D41-96B0-913DC9CF5219}" type="slidenum">
              <a:rPr lang="en-US" smtClean="0">
                <a:solidFill>
                  <a:prstClr val="white">
                    <a:lumMod val="65000"/>
                  </a:prstClr>
                </a:solidFill>
              </a:rPr>
              <a:pPr/>
              <a:t>8</a:t>
            </a:fld>
            <a:endParaRPr lang="en-US" dirty="0">
              <a:solidFill>
                <a:prstClr val="white">
                  <a:lumMod val="65000"/>
                </a:prstClr>
              </a:solidFill>
            </a:endParaRPr>
          </a:p>
        </p:txBody>
      </p:sp>
      <p:sp>
        <p:nvSpPr>
          <p:cNvPr id="3" name="Content Placeholder 2"/>
          <p:cNvSpPr>
            <a:spLocks noGrp="1"/>
          </p:cNvSpPr>
          <p:nvPr>
            <p:ph idx="1"/>
          </p:nvPr>
        </p:nvSpPr>
        <p:spPr>
          <a:xfrm>
            <a:off x="914400" y="1315454"/>
            <a:ext cx="10408024" cy="4602163"/>
          </a:xfrm>
        </p:spPr>
        <p:txBody>
          <a:bodyPr>
            <a:normAutofit lnSpcReduction="10000"/>
          </a:bodyPr>
          <a:lstStyle/>
          <a:p>
            <a:r>
              <a:rPr lang="en-US" sz="2800" dirty="0"/>
              <a:t>OSHA </a:t>
            </a:r>
            <a:r>
              <a:rPr lang="en-US" sz="2800" dirty="0" smtClean="0"/>
              <a:t>final rule on reporting requirements</a:t>
            </a:r>
          </a:p>
          <a:p>
            <a:pPr lvl="1"/>
            <a:r>
              <a:rPr lang="en-US" sz="2400" dirty="0" smtClean="0">
                <a:solidFill>
                  <a:prstClr val="black"/>
                </a:solidFill>
              </a:rPr>
              <a:t>Phased-in electronic reporting of certain injury and illness data</a:t>
            </a:r>
          </a:p>
          <a:p>
            <a:pPr lvl="1"/>
            <a:r>
              <a:rPr lang="en-US" sz="2400" dirty="0" smtClean="0">
                <a:solidFill>
                  <a:prstClr val="black"/>
                </a:solidFill>
              </a:rPr>
              <a:t>Anti-retaliation provision, incentive programs discouraging reporting</a:t>
            </a:r>
            <a:endParaRPr lang="en-US" sz="2800" dirty="0" smtClean="0"/>
          </a:p>
          <a:p>
            <a:r>
              <a:rPr lang="en-US" sz="2800" dirty="0" smtClean="0"/>
              <a:t>Social media – “protected concerted activity”</a:t>
            </a:r>
          </a:p>
          <a:p>
            <a:pPr lvl="1"/>
            <a:r>
              <a:rPr lang="en-US" sz="2400" dirty="0" smtClean="0">
                <a:solidFill>
                  <a:prstClr val="black"/>
                </a:solidFill>
              </a:rPr>
              <a:t>Seek to initiate group action?</a:t>
            </a:r>
          </a:p>
          <a:p>
            <a:pPr lvl="1"/>
            <a:r>
              <a:rPr lang="en-US" sz="2400" dirty="0" smtClean="0">
                <a:solidFill>
                  <a:prstClr val="black"/>
                </a:solidFill>
              </a:rPr>
              <a:t>R</a:t>
            </a:r>
            <a:r>
              <a:rPr lang="en-US" sz="2400" dirty="0" smtClean="0"/>
              <a:t>eference</a:t>
            </a:r>
            <a:r>
              <a:rPr lang="en-US" sz="2400" dirty="0"/>
              <a:t>, involve, or concern wages, hours, benefits, working conditions or other terms and conditions of employment</a:t>
            </a:r>
            <a:r>
              <a:rPr lang="en-US" sz="2800" dirty="0" smtClean="0"/>
              <a:t>?</a:t>
            </a:r>
          </a:p>
          <a:p>
            <a:r>
              <a:rPr lang="en-US" sz="2800" dirty="0" smtClean="0"/>
              <a:t>Conduct rules (“disrespectful,” “insubordination,” “negative”)</a:t>
            </a:r>
          </a:p>
          <a:p>
            <a:r>
              <a:rPr lang="en-US" sz="2800" dirty="0" smtClean="0"/>
              <a:t>Background checks</a:t>
            </a:r>
          </a:p>
          <a:p>
            <a:endParaRPr lang="en-US" sz="2800" dirty="0" smtClean="0"/>
          </a:p>
          <a:p>
            <a:endParaRPr lang="en-US" sz="2800" dirty="0" smtClean="0">
              <a:solidFill>
                <a:prstClr val="black"/>
              </a:solidFill>
            </a:endParaRPr>
          </a:p>
          <a:p>
            <a:pPr lvl="1"/>
            <a:endParaRPr lang="en-US" sz="1600" dirty="0" smtClean="0">
              <a:solidFill>
                <a:prstClr val="black"/>
              </a:solidFill>
            </a:endParaRPr>
          </a:p>
          <a:p>
            <a:pPr lvl="1"/>
            <a:endParaRPr lang="en-US" sz="1600" dirty="0">
              <a:solidFill>
                <a:prstClr val="black"/>
              </a:solidFill>
            </a:endParaRPr>
          </a:p>
          <a:p>
            <a:endParaRPr lang="en-US" dirty="0" smtClean="0"/>
          </a:p>
          <a:p>
            <a:endParaRPr lang="en-US" dirty="0" smtClean="0"/>
          </a:p>
          <a:p>
            <a:pPr lvl="1"/>
            <a:endParaRPr lang="en-US" dirty="0" smtClean="0"/>
          </a:p>
          <a:p>
            <a:pPr lvl="2"/>
            <a:endParaRPr lang="en-US" dirty="0" smtClean="0"/>
          </a:p>
          <a:p>
            <a:pPr lvl="2"/>
            <a:endParaRPr lang="en-US" dirty="0" smtClean="0"/>
          </a:p>
          <a:p>
            <a:pPr lvl="2"/>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Policies And Practices Worth Reviewing:</a:t>
            </a:r>
            <a:endParaRPr lang="en-US" dirty="0"/>
          </a:p>
        </p:txBody>
      </p:sp>
      <p:sp>
        <p:nvSpPr>
          <p:cNvPr id="5" name="Footer Placeholder 4"/>
          <p:cNvSpPr>
            <a:spLocks noGrp="1"/>
          </p:cNvSpPr>
          <p:nvPr>
            <p:ph type="ftr" sz="quarter" idx="11"/>
          </p:nvPr>
        </p:nvSpPr>
        <p:spPr/>
        <p:txBody>
          <a:bodyPr/>
          <a:lstStyle/>
          <a:p>
            <a:r>
              <a:rPr lang="en-US" dirty="0" smtClean="0">
                <a:solidFill>
                  <a:prstClr val="white">
                    <a:lumMod val="65000"/>
                  </a:prstClr>
                </a:solidFill>
              </a:rPr>
              <a:t>www.jacksonlewis.com</a:t>
            </a:r>
            <a:endParaRPr lang="en-US" dirty="0">
              <a:solidFill>
                <a:prstClr val="white">
                  <a:lumMod val="65000"/>
                </a:prstClr>
              </a:solidFill>
            </a:endParaRPr>
          </a:p>
        </p:txBody>
      </p:sp>
    </p:spTree>
    <p:extLst>
      <p:ext uri="{BB962C8B-B14F-4D97-AF65-F5344CB8AC3E}">
        <p14:creationId xmlns:p14="http://schemas.microsoft.com/office/powerpoint/2010/main" val="30659942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www.jacksonlewis.com</a:t>
            </a:r>
            <a:endParaRPr lang="en-US" dirty="0"/>
          </a:p>
        </p:txBody>
      </p:sp>
      <p:sp>
        <p:nvSpPr>
          <p:cNvPr id="9" name="Slide Number Placeholder 8"/>
          <p:cNvSpPr>
            <a:spLocks noGrp="1"/>
          </p:cNvSpPr>
          <p:nvPr>
            <p:ph type="sldNum" sz="quarter" idx="11"/>
          </p:nvPr>
        </p:nvSpPr>
        <p:spPr/>
        <p:txBody>
          <a:bodyPr/>
          <a:lstStyle/>
          <a:p>
            <a:fld id="{72EE7D79-36E9-3D41-96B0-913DC9CF5219}" type="slidenum">
              <a:rPr lang="en-US" smtClean="0"/>
              <a:pPr/>
              <a:t>9</a:t>
            </a:fld>
            <a:endParaRPr lang="en-US" dirty="0"/>
          </a:p>
        </p:txBody>
      </p:sp>
      <p:sp>
        <p:nvSpPr>
          <p:cNvPr id="42" name="Title 41"/>
          <p:cNvSpPr>
            <a:spLocks noGrp="1"/>
          </p:cNvSpPr>
          <p:nvPr>
            <p:ph type="title"/>
          </p:nvPr>
        </p:nvSpPr>
        <p:spPr>
          <a:xfrm>
            <a:off x="1981200" y="644519"/>
            <a:ext cx="8229600" cy="996962"/>
          </a:xfrm>
        </p:spPr>
        <p:txBody>
          <a:bodyPr/>
          <a:lstStyle/>
          <a:p>
            <a:r>
              <a:rPr lang="en-US" dirty="0" smtClean="0"/>
              <a:t>THANK YOU</a:t>
            </a:r>
            <a:endParaRPr lang="en-US" dirty="0"/>
          </a:p>
        </p:txBody>
      </p:sp>
      <p:sp>
        <p:nvSpPr>
          <p:cNvPr id="3" name="Rectangle 2"/>
          <p:cNvSpPr/>
          <p:nvPr/>
        </p:nvSpPr>
        <p:spPr>
          <a:xfrm>
            <a:off x="1981200" y="1805652"/>
            <a:ext cx="8229600" cy="50523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31003" y="2324206"/>
            <a:ext cx="4069276" cy="4015241"/>
          </a:xfrm>
          <a:prstGeom prst="rect">
            <a:avLst/>
          </a:prstGeom>
          <a:noFill/>
          <a:ln>
            <a:noFill/>
          </a:ln>
        </p:spPr>
      </p:pic>
      <p:cxnSp>
        <p:nvCxnSpPr>
          <p:cNvPr id="7" name="Straight Connector 6"/>
          <p:cNvCxnSpPr/>
          <p:nvPr/>
        </p:nvCxnSpPr>
        <p:spPr>
          <a:xfrm>
            <a:off x="5539336" y="2412344"/>
            <a:ext cx="0" cy="3869555"/>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1722" y="5061965"/>
            <a:ext cx="2518756" cy="710738"/>
          </a:xfrm>
          <a:prstGeom prst="rect">
            <a:avLst/>
          </a:prstGeom>
          <a:noFill/>
          <a:ln>
            <a:noFill/>
          </a:ln>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13817" y="5094050"/>
            <a:ext cx="706616" cy="714929"/>
          </a:xfrm>
          <a:prstGeom prst="rect">
            <a:avLst/>
          </a:prstGeom>
          <a:noFill/>
          <a:ln>
            <a:noFill/>
          </a:ln>
        </p:spPr>
      </p:pic>
      <p:sp>
        <p:nvSpPr>
          <p:cNvPr id="13" name="TextBox 12"/>
          <p:cNvSpPr txBox="1"/>
          <p:nvPr/>
        </p:nvSpPr>
        <p:spPr>
          <a:xfrm>
            <a:off x="2627086" y="2366043"/>
            <a:ext cx="2620583" cy="2751522"/>
          </a:xfrm>
          <a:prstGeom prst="rect">
            <a:avLst/>
          </a:prstGeom>
          <a:noFill/>
        </p:spPr>
        <p:txBody>
          <a:bodyPr wrap="square" rtlCol="0">
            <a:spAutoFit/>
          </a:bodyPr>
          <a:lstStyle/>
          <a:p>
            <a:pPr algn="r">
              <a:lnSpc>
                <a:spcPct val="120000"/>
              </a:lnSpc>
            </a:pPr>
            <a:r>
              <a:rPr lang="en-US" sz="1600" dirty="0">
                <a:latin typeface="Arial" panose="020B0604020202020204" pitchFamily="34" charset="0"/>
                <a:cs typeface="Arial" panose="020B0604020202020204" pitchFamily="34" charset="0"/>
              </a:rPr>
              <a:t>With 800 attorneys practicing in major locations throughout the U.S. and Puerto Rico, Jackson Lewis provides the resources to address every aspect of the employer/employee </a:t>
            </a:r>
            <a:r>
              <a:rPr lang="en-US" sz="1600" dirty="0">
                <a:latin typeface="Arial" panose="020B0604020202020204" pitchFamily="34" charset="0"/>
                <a:cs typeface="Arial" panose="020B0604020202020204" pitchFamily="34" charset="0"/>
              </a:rPr>
              <a:t>relationship</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6036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727FF"/>
      </a:hlink>
      <a:folHlink>
        <a:srgbClr val="1A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9012</TotalTime>
  <Words>763</Words>
  <Application>Microsoft Office PowerPoint</Application>
  <PresentationFormat>Widescreen</PresentationFormat>
  <Paragraphs>155</Paragraphs>
  <Slides>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Lucida Grande</vt:lpstr>
      <vt:lpstr>Wingdings</vt:lpstr>
      <vt:lpstr>Office Theme</vt:lpstr>
      <vt:lpstr>1_Office Theme</vt:lpstr>
      <vt:lpstr>What’s New In Healthcare And Human Services</vt:lpstr>
      <vt:lpstr>Affordable Care Act – What Now?</vt:lpstr>
      <vt:lpstr>Employer Coverage vs. Employee Coverage </vt:lpstr>
      <vt:lpstr>DOL’s New Overtime Rule – What Now?</vt:lpstr>
      <vt:lpstr>Potential Outcomes:</vt:lpstr>
      <vt:lpstr>Sexual Orientation Discrimination – What Now?</vt:lpstr>
      <vt:lpstr>Sexual Orientation Discrimination – What Now?</vt:lpstr>
      <vt:lpstr>Policies And Practices Worth Reviewing:</vt:lpstr>
      <vt:lpstr>THANK YOU</vt:lpstr>
    </vt:vector>
  </TitlesOfParts>
  <Company>Jackson Lewis 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Healthcare And Human Services</dc:title>
  <dc:creator>Vaccaro, Amanda (DC)</dc:creator>
  <cp:lastModifiedBy>Vaccaro, Amanda (DC)</cp:lastModifiedBy>
  <cp:revision>16</cp:revision>
  <cp:lastPrinted>2017-04-05T20:29:59Z</cp:lastPrinted>
  <dcterms:created xsi:type="dcterms:W3CDTF">2017-03-30T15:18:27Z</dcterms:created>
  <dcterms:modified xsi:type="dcterms:W3CDTF">2017-04-05T21:31:08Z</dcterms:modified>
</cp:coreProperties>
</file>