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720" r:id="rId3"/>
  </p:sldMasterIdLst>
  <p:notesMasterIdLst>
    <p:notesMasterId r:id="rId23"/>
  </p:notesMasterIdLst>
  <p:handoutMasterIdLst>
    <p:handoutMasterId r:id="rId24"/>
  </p:handoutMasterIdLst>
  <p:sldIdLst>
    <p:sldId id="256" r:id="rId4"/>
    <p:sldId id="461" r:id="rId5"/>
    <p:sldId id="569" r:id="rId6"/>
    <p:sldId id="570" r:id="rId7"/>
    <p:sldId id="571" r:id="rId8"/>
    <p:sldId id="572" r:id="rId9"/>
    <p:sldId id="573" r:id="rId10"/>
    <p:sldId id="583" r:id="rId11"/>
    <p:sldId id="574" r:id="rId12"/>
    <p:sldId id="575" r:id="rId13"/>
    <p:sldId id="584" r:id="rId14"/>
    <p:sldId id="576" r:id="rId15"/>
    <p:sldId id="577" r:id="rId16"/>
    <p:sldId id="578" r:id="rId17"/>
    <p:sldId id="579" r:id="rId18"/>
    <p:sldId id="580" r:id="rId19"/>
    <p:sldId id="581" r:id="rId20"/>
    <p:sldId id="582" r:id="rId21"/>
    <p:sldId id="460" r:id="rId2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006600"/>
    <a:srgbClr val="6699FF"/>
    <a:srgbClr val="F09B05"/>
    <a:srgbClr val="99CCFF"/>
    <a:srgbClr val="33CCFF"/>
    <a:srgbClr val="F88608"/>
    <a:srgbClr val="FFCD64"/>
    <a:srgbClr val="D7C8A0"/>
    <a:srgbClr val="7DB4A0"/>
    <a:srgbClr val="919B5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8300" autoAdjust="0"/>
  </p:normalViewPr>
  <p:slideViewPr>
    <p:cSldViewPr>
      <p:cViewPr varScale="1">
        <p:scale>
          <a:sx n="71" d="100"/>
          <a:sy n="71" d="100"/>
        </p:scale>
        <p:origin x="-102" y="-144"/>
      </p:cViewPr>
      <p:guideLst>
        <p:guide orient="horz" pos="2592"/>
        <p:guide orient="horz" pos="2016"/>
        <p:guide orient="horz" pos="1104"/>
        <p:guide orient="horz" pos="2688"/>
        <p:guide pos="4512"/>
        <p:guide pos="4416"/>
        <p:guide pos="816"/>
        <p:guide pos="1824"/>
        <p:guide pos="1728"/>
      </p:guideLst>
    </p:cSldViewPr>
  </p:slideViewPr>
  <p:outlineViewPr>
    <p:cViewPr>
      <p:scale>
        <a:sx n="33" d="100"/>
        <a:sy n="33" d="100"/>
      </p:scale>
      <p:origin x="0" y="178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1722" y="-9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3168650" cy="479425"/>
          </a:xfrm>
          <a:prstGeom prst="rect">
            <a:avLst/>
          </a:prstGeom>
          <a:noFill/>
          <a:ln w="9525">
            <a:noFill/>
            <a:miter lim="800000"/>
            <a:headEnd/>
            <a:tailEnd/>
          </a:ln>
        </p:spPr>
        <p:txBody>
          <a:bodyPr vert="horz" wrap="square" lIns="95475" tIns="47736" rIns="95475" bIns="47736" numCol="1" anchor="t" anchorCtr="0" compatLnSpc="1">
            <a:prstTxWarp prst="textNoShape">
              <a:avLst/>
            </a:prstTxWarp>
          </a:bodyPr>
          <a:lstStyle>
            <a:lvl1pPr defTabSz="954910">
              <a:defRPr sz="1300">
                <a:latin typeface="Arial" charset="0"/>
                <a:ea typeface="ヒラギノ角ゴ Pro W3" pitchFamily="1" charset="-128"/>
                <a:cs typeface="+mn-cs"/>
              </a:defRPr>
            </a:lvl1pPr>
          </a:lstStyle>
          <a:p>
            <a:pPr>
              <a:defRPr/>
            </a:pPr>
            <a:endParaRPr lang="en-US" dirty="0"/>
          </a:p>
        </p:txBody>
      </p:sp>
      <p:sp>
        <p:nvSpPr>
          <p:cNvPr id="196611" name="Rectangle 3"/>
          <p:cNvSpPr>
            <a:spLocks noGrp="1" noChangeArrowheads="1"/>
          </p:cNvSpPr>
          <p:nvPr>
            <p:ph type="dt" sz="quarter" idx="1"/>
          </p:nvPr>
        </p:nvSpPr>
        <p:spPr bwMode="auto">
          <a:xfrm>
            <a:off x="4144963" y="0"/>
            <a:ext cx="3168650" cy="479425"/>
          </a:xfrm>
          <a:prstGeom prst="rect">
            <a:avLst/>
          </a:prstGeom>
          <a:noFill/>
          <a:ln w="9525">
            <a:noFill/>
            <a:miter lim="800000"/>
            <a:headEnd/>
            <a:tailEnd/>
          </a:ln>
        </p:spPr>
        <p:txBody>
          <a:bodyPr vert="horz" wrap="square" lIns="95475" tIns="47736" rIns="95475" bIns="47736" numCol="1" anchor="t" anchorCtr="0" compatLnSpc="1">
            <a:prstTxWarp prst="textNoShape">
              <a:avLst/>
            </a:prstTxWarp>
          </a:bodyPr>
          <a:lstStyle>
            <a:lvl1pPr algn="r" defTabSz="954910">
              <a:defRPr sz="1300">
                <a:latin typeface="Arial" charset="0"/>
                <a:ea typeface="ヒラギノ角ゴ Pro W3" pitchFamily="1" charset="-128"/>
                <a:cs typeface="+mn-cs"/>
              </a:defRPr>
            </a:lvl1pPr>
          </a:lstStyle>
          <a:p>
            <a:pPr>
              <a:defRPr/>
            </a:pPr>
            <a:endParaRPr lang="en-US" dirty="0"/>
          </a:p>
        </p:txBody>
      </p:sp>
      <p:sp>
        <p:nvSpPr>
          <p:cNvPr id="196612" name="Rectangle 4"/>
          <p:cNvSpPr>
            <a:spLocks noGrp="1" noChangeArrowheads="1"/>
          </p:cNvSpPr>
          <p:nvPr>
            <p:ph type="ftr" sz="quarter" idx="2"/>
          </p:nvPr>
        </p:nvSpPr>
        <p:spPr bwMode="auto">
          <a:xfrm>
            <a:off x="0" y="9120188"/>
            <a:ext cx="3168650" cy="479425"/>
          </a:xfrm>
          <a:prstGeom prst="rect">
            <a:avLst/>
          </a:prstGeom>
          <a:noFill/>
          <a:ln w="9525">
            <a:noFill/>
            <a:miter lim="800000"/>
            <a:headEnd/>
            <a:tailEnd/>
          </a:ln>
        </p:spPr>
        <p:txBody>
          <a:bodyPr vert="horz" wrap="square" lIns="95475" tIns="47736" rIns="95475" bIns="47736" numCol="1" anchor="b" anchorCtr="0" compatLnSpc="1">
            <a:prstTxWarp prst="textNoShape">
              <a:avLst/>
            </a:prstTxWarp>
          </a:bodyPr>
          <a:lstStyle>
            <a:lvl1pPr defTabSz="954910">
              <a:defRPr sz="1300">
                <a:latin typeface="Arial" charset="0"/>
                <a:ea typeface="ヒラギノ角ゴ Pro W3" pitchFamily="1" charset="-128"/>
                <a:cs typeface="+mn-cs"/>
              </a:defRPr>
            </a:lvl1pPr>
          </a:lstStyle>
          <a:p>
            <a:pPr>
              <a:defRPr/>
            </a:pPr>
            <a:endParaRPr lang="en-US" dirty="0"/>
          </a:p>
        </p:txBody>
      </p:sp>
      <p:sp>
        <p:nvSpPr>
          <p:cNvPr id="196613" name="Rectangle 5"/>
          <p:cNvSpPr>
            <a:spLocks noGrp="1" noChangeArrowheads="1"/>
          </p:cNvSpPr>
          <p:nvPr>
            <p:ph type="sldNum" sz="quarter" idx="3"/>
          </p:nvPr>
        </p:nvSpPr>
        <p:spPr bwMode="auto">
          <a:xfrm>
            <a:off x="4144963" y="9120188"/>
            <a:ext cx="3168650" cy="479425"/>
          </a:xfrm>
          <a:prstGeom prst="rect">
            <a:avLst/>
          </a:prstGeom>
          <a:noFill/>
          <a:ln w="9525">
            <a:noFill/>
            <a:miter lim="800000"/>
            <a:headEnd/>
            <a:tailEnd/>
          </a:ln>
        </p:spPr>
        <p:txBody>
          <a:bodyPr vert="horz" wrap="square" lIns="95475" tIns="47736" rIns="95475" bIns="47736" numCol="1" anchor="b" anchorCtr="0" compatLnSpc="1">
            <a:prstTxWarp prst="textNoShape">
              <a:avLst/>
            </a:prstTxWarp>
          </a:bodyPr>
          <a:lstStyle>
            <a:lvl1pPr algn="r" defTabSz="954910">
              <a:defRPr sz="1300">
                <a:latin typeface="Arial" charset="0"/>
                <a:ea typeface="ヒラギノ角ゴ Pro W3" pitchFamily="1" charset="-128"/>
                <a:cs typeface="+mn-cs"/>
              </a:defRPr>
            </a:lvl1pPr>
          </a:lstStyle>
          <a:p>
            <a:pPr>
              <a:defRPr/>
            </a:pPr>
            <a:fld id="{8F7251BA-32AF-4815-B1B0-7397978FA08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168650" cy="479425"/>
          </a:xfrm>
          <a:prstGeom prst="rect">
            <a:avLst/>
          </a:prstGeom>
          <a:noFill/>
          <a:ln w="9525">
            <a:noFill/>
            <a:miter lim="800000"/>
            <a:headEnd/>
            <a:tailEnd/>
          </a:ln>
        </p:spPr>
        <p:txBody>
          <a:bodyPr vert="horz" wrap="square" lIns="95475" tIns="47736" rIns="95475" bIns="47736" numCol="1" anchor="t" anchorCtr="0" compatLnSpc="1">
            <a:prstTxWarp prst="textNoShape">
              <a:avLst/>
            </a:prstTxWarp>
          </a:bodyPr>
          <a:lstStyle>
            <a:lvl1pPr defTabSz="954910">
              <a:defRPr sz="1300">
                <a:latin typeface="Arial" charset="0"/>
                <a:ea typeface="ヒラギノ角ゴ Pro W3" pitchFamily="1" charset="-128"/>
                <a:cs typeface="+mn-cs"/>
              </a:defRPr>
            </a:lvl1pPr>
          </a:lstStyle>
          <a:p>
            <a:pPr>
              <a:defRPr/>
            </a:pPr>
            <a:endParaRPr lang="en-US" dirty="0"/>
          </a:p>
        </p:txBody>
      </p:sp>
      <p:sp>
        <p:nvSpPr>
          <p:cNvPr id="12291" name="Rectangle 3"/>
          <p:cNvSpPr>
            <a:spLocks noGrp="1" noChangeArrowheads="1"/>
          </p:cNvSpPr>
          <p:nvPr>
            <p:ph type="dt" idx="1"/>
          </p:nvPr>
        </p:nvSpPr>
        <p:spPr bwMode="auto">
          <a:xfrm>
            <a:off x="4144963" y="0"/>
            <a:ext cx="3168650" cy="479425"/>
          </a:xfrm>
          <a:prstGeom prst="rect">
            <a:avLst/>
          </a:prstGeom>
          <a:noFill/>
          <a:ln w="9525">
            <a:noFill/>
            <a:miter lim="800000"/>
            <a:headEnd/>
            <a:tailEnd/>
          </a:ln>
        </p:spPr>
        <p:txBody>
          <a:bodyPr vert="horz" wrap="square" lIns="95475" tIns="47736" rIns="95475" bIns="47736" numCol="1" anchor="t" anchorCtr="0" compatLnSpc="1">
            <a:prstTxWarp prst="textNoShape">
              <a:avLst/>
            </a:prstTxWarp>
          </a:bodyPr>
          <a:lstStyle>
            <a:lvl1pPr algn="r" defTabSz="954910">
              <a:defRPr sz="1300">
                <a:latin typeface="Arial" charset="0"/>
                <a:ea typeface="ヒラギノ角ゴ Pro W3" pitchFamily="1" charset="-128"/>
                <a:cs typeface="+mn-cs"/>
              </a:defRPr>
            </a:lvl1pPr>
          </a:lstStyle>
          <a:p>
            <a:pPr>
              <a:defRPr/>
            </a:pPr>
            <a:endParaRPr lang="en-US" dirty="0"/>
          </a:p>
        </p:txBody>
      </p:sp>
      <p:sp>
        <p:nvSpPr>
          <p:cNvPr id="33796" name="Rectangle 4"/>
          <p:cNvSpPr>
            <a:spLocks noGrp="1" noRot="1" noChangeAspect="1" noChangeArrowheads="1" noTextEdit="1"/>
          </p:cNvSpPr>
          <p:nvPr>
            <p:ph type="sldImg" idx="2"/>
          </p:nvPr>
        </p:nvSpPr>
        <p:spPr bwMode="auto">
          <a:xfrm>
            <a:off x="1260475" y="720725"/>
            <a:ext cx="4799013" cy="3598863"/>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5475" tIns="47736" rIns="95475" bIns="477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120188"/>
            <a:ext cx="3168650" cy="479425"/>
          </a:xfrm>
          <a:prstGeom prst="rect">
            <a:avLst/>
          </a:prstGeom>
          <a:noFill/>
          <a:ln w="9525">
            <a:noFill/>
            <a:miter lim="800000"/>
            <a:headEnd/>
            <a:tailEnd/>
          </a:ln>
        </p:spPr>
        <p:txBody>
          <a:bodyPr vert="horz" wrap="square" lIns="95475" tIns="47736" rIns="95475" bIns="47736" numCol="1" anchor="b" anchorCtr="0" compatLnSpc="1">
            <a:prstTxWarp prst="textNoShape">
              <a:avLst/>
            </a:prstTxWarp>
          </a:bodyPr>
          <a:lstStyle>
            <a:lvl1pPr defTabSz="954910">
              <a:defRPr sz="1300">
                <a:latin typeface="Arial" charset="0"/>
                <a:ea typeface="ヒラギノ角ゴ Pro W3" pitchFamily="1" charset="-128"/>
                <a:cs typeface="+mn-cs"/>
              </a:defRPr>
            </a:lvl1pPr>
          </a:lstStyle>
          <a:p>
            <a:pPr>
              <a:defRPr/>
            </a:pPr>
            <a:endParaRPr lang="en-US" dirty="0"/>
          </a:p>
        </p:txBody>
      </p:sp>
      <p:sp>
        <p:nvSpPr>
          <p:cNvPr id="12295" name="Rectangle 7"/>
          <p:cNvSpPr>
            <a:spLocks noGrp="1" noChangeArrowheads="1"/>
          </p:cNvSpPr>
          <p:nvPr>
            <p:ph type="sldNum" sz="quarter" idx="5"/>
          </p:nvPr>
        </p:nvSpPr>
        <p:spPr bwMode="auto">
          <a:xfrm>
            <a:off x="4144963" y="9120188"/>
            <a:ext cx="3168650" cy="479425"/>
          </a:xfrm>
          <a:prstGeom prst="rect">
            <a:avLst/>
          </a:prstGeom>
          <a:noFill/>
          <a:ln w="9525">
            <a:noFill/>
            <a:miter lim="800000"/>
            <a:headEnd/>
            <a:tailEnd/>
          </a:ln>
        </p:spPr>
        <p:txBody>
          <a:bodyPr vert="horz" wrap="square" lIns="95475" tIns="47736" rIns="95475" bIns="47736" numCol="1" anchor="b" anchorCtr="0" compatLnSpc="1">
            <a:prstTxWarp prst="textNoShape">
              <a:avLst/>
            </a:prstTxWarp>
          </a:bodyPr>
          <a:lstStyle>
            <a:lvl1pPr algn="r" defTabSz="954910">
              <a:defRPr sz="1300">
                <a:latin typeface="Arial" charset="0"/>
                <a:ea typeface="ヒラギノ角ゴ Pro W3" pitchFamily="1" charset="-128"/>
                <a:cs typeface="+mn-cs"/>
              </a:defRPr>
            </a:lvl1pPr>
          </a:lstStyle>
          <a:p>
            <a:pPr>
              <a:defRPr/>
            </a:pPr>
            <a:fld id="{0263E887-39E8-4713-B89E-46C8248182B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52500"/>
            <a:fld id="{475686A6-6EEE-4F56-819F-7997B40EC97A}" type="slidenum">
              <a:rPr lang="en-US" smtClean="0">
                <a:latin typeface="Arial" pitchFamily="34" charset="0"/>
                <a:ea typeface="ヒラギノ角ゴ Pro W3"/>
                <a:cs typeface="ヒラギノ角ゴ Pro W3"/>
              </a:rPr>
              <a:pPr defTabSz="952500"/>
              <a:t>1</a:t>
            </a:fld>
            <a:endParaRPr lang="en-US" dirty="0" smtClean="0">
              <a:latin typeface="Arial" pitchFamily="34" charset="0"/>
              <a:ea typeface="ヒラギノ角ゴ Pro W3"/>
              <a:cs typeface="ヒラギノ角ゴ Pro W3"/>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1" name="Rectangle 3"/>
          <p:cNvSpPr>
            <a:spLocks noGrp="1" noChangeArrowheads="1"/>
          </p:cNvSpPr>
          <p:nvPr>
            <p:ph type="subTitle" idx="1"/>
          </p:nvPr>
        </p:nvSpPr>
        <p:spPr>
          <a:xfrm>
            <a:off x="4300538" y="3265488"/>
            <a:ext cx="2590800" cy="457200"/>
          </a:xfrm>
        </p:spPr>
        <p:txBody>
          <a:bodyPr/>
          <a:lstStyle>
            <a:lvl1pPr>
              <a:defRPr sz="1800" b="0"/>
            </a:lvl1pPr>
          </a:lstStyle>
          <a:p>
            <a:r>
              <a:rPr lang="en-US"/>
              <a:t>Click to edit date field</a:t>
            </a:r>
          </a:p>
        </p:txBody>
      </p:sp>
      <p:sp>
        <p:nvSpPr>
          <p:cNvPr id="7172" name="Rectangle 4"/>
          <p:cNvSpPr>
            <a:spLocks noGrp="1" noChangeArrowheads="1"/>
          </p:cNvSpPr>
          <p:nvPr>
            <p:ph type="ctrTitle" sz="quarter"/>
          </p:nvPr>
        </p:nvSpPr>
        <p:spPr>
          <a:xfrm>
            <a:off x="1295400" y="1295400"/>
            <a:ext cx="7467600" cy="838200"/>
          </a:xfrm>
        </p:spPr>
        <p:txBody>
          <a:bodyPr anchor="b"/>
          <a:lstStyle>
            <a:lvl1pPr>
              <a:defRPr/>
            </a:lvl1pPr>
          </a:lstStyle>
          <a:p>
            <a:r>
              <a:rPr lang="en-US"/>
              <a:t>Click to edit Master title style</a:t>
            </a:r>
          </a:p>
        </p:txBody>
      </p:sp>
      <p:sp>
        <p:nvSpPr>
          <p:cNvPr id="5" name="Rectangle 5"/>
          <p:cNvSpPr>
            <a:spLocks noGrp="1" noChangeArrowheads="1"/>
          </p:cNvSpPr>
          <p:nvPr>
            <p:ph type="sldNum" sz="quarter" idx="10"/>
          </p:nvPr>
        </p:nvSpPr>
        <p:spPr/>
        <p:txBody>
          <a:bodyPr/>
          <a:lstStyle>
            <a:lvl1pPr>
              <a:defRPr/>
            </a:lvl1pPr>
          </a:lstStyle>
          <a:p>
            <a:pPr>
              <a:defRPr/>
            </a:pPr>
            <a:fld id="{B15AE7C9-E9ED-4B75-8A82-FFFCBA54C92C}" type="slidenum">
              <a:rPr lang="en-US"/>
              <a:pPr>
                <a:defRPr/>
              </a:pPr>
              <a:t>‹#›</a:t>
            </a:fld>
            <a:endParaRPr lang="en-US" dirty="0"/>
          </a:p>
        </p:txBody>
      </p:sp>
      <p:pic>
        <p:nvPicPr>
          <p:cNvPr id="6" name="Picture 5" descr="Red Side Bar No NY No PHX No LA.jpg"/>
          <p:cNvPicPr>
            <a:picLocks noChangeAspect="1"/>
          </p:cNvPicPr>
          <p:nvPr userDrawn="1"/>
        </p:nvPicPr>
        <p:blipFill>
          <a:blip r:embed="rId2" cstate="print"/>
          <a:stretch>
            <a:fillRect/>
          </a:stretch>
        </p:blipFill>
        <p:spPr>
          <a:xfrm>
            <a:off x="0" y="0"/>
            <a:ext cx="1013738" cy="6858000"/>
          </a:xfrm>
          <a:prstGeom prst="rect">
            <a:avLst/>
          </a:prstGeom>
        </p:spPr>
      </p:pic>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EC745F5F-AB33-4C73-B2E9-3FF2E61B8532}"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AA75389-E28A-4E93-88A1-000925D6C117}"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7800" y="1447800"/>
            <a:ext cx="3619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19700" y="1447800"/>
            <a:ext cx="3619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fld id="{767C41C1-EC36-40A7-841C-8CCC41E74E48}"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sz="quarter" idx="10"/>
          </p:nvPr>
        </p:nvSpPr>
        <p:spPr>
          <a:ln/>
        </p:spPr>
        <p:txBody>
          <a:bodyPr/>
          <a:lstStyle>
            <a:lvl1pPr>
              <a:defRPr/>
            </a:lvl1pPr>
          </a:lstStyle>
          <a:p>
            <a:pPr>
              <a:defRPr/>
            </a:pPr>
            <a:fld id="{13D7D07E-2B8E-4972-8A0C-F5C8A0F6ED16}" type="slidenum">
              <a:rPr lang="en-US"/>
              <a:pPr>
                <a:defRPr/>
              </a:pPr>
              <a:t>‹#›</a:t>
            </a:fld>
            <a:endParaRPr 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pPr>
              <a:defRPr/>
            </a:pPr>
            <a:fld id="{B4D0331D-638F-41BF-8454-5AA5F9CFC46E}" type="slidenum">
              <a:rPr lang="en-US"/>
              <a:pPr>
                <a:defRPr/>
              </a:pPr>
              <a:t>‹#›</a:t>
            </a:fld>
            <a:endParaRPr lang="en-US" dirty="0"/>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3D8A996-0FF7-4FEF-9677-9670E6DD9B1C}" type="slidenum">
              <a:rPr lang="en-US"/>
              <a:pPr>
                <a:defRPr/>
              </a:pPr>
              <a:t>‹#›</a:t>
            </a:fld>
            <a:endParaRPr lang="en-US" dirty="0"/>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E79A09BA-5F4C-4C2D-B8F9-A961F474D52F}"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5F4E3019-F5B9-4F84-8297-58804D96FCFE}" type="slidenum">
              <a:rPr lang="en-US"/>
              <a:pPr>
                <a:defRPr/>
              </a:pPr>
              <a:t>‹#›</a:t>
            </a:fld>
            <a:endParaRPr lang="en-US" dirty="0"/>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0FF4EB65-C491-4479-A472-A737421A18DC}" type="slidenum">
              <a:rPr lang="en-US"/>
              <a:pPr>
                <a:defRPr/>
              </a:pPr>
              <a:t>‹#›</a:t>
            </a:fld>
            <a:endParaRPr lang="en-US" dirty="0"/>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05650" y="152400"/>
            <a:ext cx="18859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7800" y="152400"/>
            <a:ext cx="55054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924B18C2-0C99-466F-A4FF-B6047D233ED4}" type="slidenum">
              <a:rPr lang="en-US"/>
              <a:pPr>
                <a:defRPr/>
              </a:pPr>
              <a:t>‹#›</a:t>
            </a:fld>
            <a:endParaRPr lang="en-US" dirty="0"/>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866775" y="1128713"/>
            <a:ext cx="8277225" cy="51911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857250" y="1905000"/>
            <a:ext cx="3808413" cy="2208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857250" y="4265613"/>
            <a:ext cx="3808413"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818063" y="1905000"/>
            <a:ext cx="3808412" cy="45704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cu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66775" y="1128713"/>
            <a:ext cx="8277225" cy="5191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57250" y="1905000"/>
            <a:ext cx="3808413" cy="45704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18063" y="1905000"/>
            <a:ext cx="3808412" cy="4570413"/>
          </a:xfrm>
        </p:spPr>
        <p:txBody>
          <a:bodyPr/>
          <a:lstStyle/>
          <a:p>
            <a:pPr lvl="0"/>
            <a:endParaRPr lang="en-US" noProof="0" dirty="0" smtClean="0"/>
          </a:p>
        </p:txBody>
      </p:sp>
    </p:spTree>
  </p:cSld>
  <p:clrMapOvr>
    <a:masterClrMapping/>
  </p:clrMapOvr>
  <p:transition>
    <p:cu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778F6001-4A23-4AEE-9140-3E4AC57239B9}" type="slidenum">
              <a:rPr lang="en-US"/>
              <a:pPr>
                <a:defRPr/>
              </a:pPr>
              <a:t>‹#›</a:t>
            </a:fld>
            <a:endParaRPr lang="en-US" dirty="0"/>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921000" y="0"/>
            <a:ext cx="62230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30250" y="1162050"/>
            <a:ext cx="3810000" cy="4716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92650" y="1162050"/>
            <a:ext cx="3810000" cy="4716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atin typeface="Arial" charset="0"/>
                <a:ea typeface="ヒラギノ角ゴ Pro W3" charset="-128"/>
                <a:cs typeface="+mn-cs"/>
              </a:defRPr>
            </a:lvl1pPr>
          </a:lstStyle>
          <a:p>
            <a:pPr>
              <a:defRPr/>
            </a:pPr>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atin typeface="Arial" charset="0"/>
                <a:ea typeface="ヒラギノ角ゴ Pro W3" charset="-128"/>
                <a:cs typeface="+mn-cs"/>
              </a:defRPr>
            </a:lvl1pPr>
          </a:lstStyle>
          <a:p>
            <a:pPr>
              <a:defRPr/>
            </a:pPr>
            <a:endParaRPr lang="en-US" dirty="0"/>
          </a:p>
        </p:txBody>
      </p:sp>
      <p:sp>
        <p:nvSpPr>
          <p:cNvPr id="7" name="Slide Number Placeholder 6"/>
          <p:cNvSpPr>
            <a:spLocks noGrp="1"/>
          </p:cNvSpPr>
          <p:nvPr>
            <p:ph type="sldNum" sz="quarter" idx="12"/>
          </p:nvPr>
        </p:nvSpPr>
        <p:spPr>
          <a:xfrm>
            <a:off x="7239000" y="5943600"/>
            <a:ext cx="1905000" cy="457200"/>
          </a:xfrm>
        </p:spPr>
        <p:txBody>
          <a:bodyPr/>
          <a:lstStyle>
            <a:lvl1pPr>
              <a:defRPr/>
            </a:lvl1pPr>
          </a:lstStyle>
          <a:p>
            <a:pPr>
              <a:defRPr/>
            </a:pPr>
            <a:fld id="{A5E22CA1-54F5-43D9-8C99-C62E10844F7E}"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Red Bckgnd Reg Logo pptsplash10_25_7"/>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4" descr="pptbkg white yellow reg logod01_10_07"/>
          <p:cNvPicPr>
            <a:picLocks noChangeAspect="1" noChangeArrowheads="1"/>
          </p:cNvPicPr>
          <p:nvPr userDrawn="1"/>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2209800" y="152400"/>
            <a:ext cx="6781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1447800" y="1447800"/>
            <a:ext cx="7391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9" name="Rectangle 5"/>
          <p:cNvSpPr>
            <a:spLocks noGrp="1" noChangeArrowheads="1"/>
          </p:cNvSpPr>
          <p:nvPr>
            <p:ph type="sldNum" sz="quarter" idx="4"/>
          </p:nvPr>
        </p:nvSpPr>
        <p:spPr bwMode="auto">
          <a:xfrm>
            <a:off x="8543925" y="6127750"/>
            <a:ext cx="457200" cy="304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spcBef>
                <a:spcPct val="0"/>
              </a:spcBef>
              <a:defRPr sz="1200" b="1">
                <a:solidFill>
                  <a:schemeClr val="accent1"/>
                </a:solidFill>
                <a:latin typeface="Arial" charset="0"/>
                <a:ea typeface="ヒラギノ角ゴ Pro W3" charset="-128"/>
                <a:cs typeface="+mn-cs"/>
              </a:defRPr>
            </a:lvl1pPr>
          </a:lstStyle>
          <a:p>
            <a:pPr>
              <a:defRPr/>
            </a:pPr>
            <a:fld id="{9DEE0BB9-B24C-472B-9804-79A37D03E7B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237"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 id="2147484239" r:id="rId12"/>
    <p:sldLayoutId id="2147484240" r:id="rId13"/>
  </p:sldLayoutIdLst>
  <p:transition/>
  <p:hf hdr="0" ftr="0" dt="0"/>
  <p:txStyles>
    <p:titleStyle>
      <a:lvl1pPr algn="l" rtl="0" eaLnBrk="0" fontAlgn="base" hangingPunct="0">
        <a:spcBef>
          <a:spcPct val="0"/>
        </a:spcBef>
        <a:spcAft>
          <a:spcPct val="0"/>
        </a:spcAft>
        <a:defRPr sz="3200" b="1">
          <a:solidFill>
            <a:schemeClr val="tx1"/>
          </a:solidFill>
          <a:latin typeface="+mj-lt"/>
          <a:ea typeface="+mj-ea"/>
          <a:cs typeface="ヒラギノ角ゴ Pro W3"/>
        </a:defRPr>
      </a:lvl1pPr>
      <a:lvl2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2pPr>
      <a:lvl3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3pPr>
      <a:lvl4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4pPr>
      <a:lvl5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5pPr>
      <a:lvl6pPr marL="457200" algn="l" rtl="0" fontAlgn="base">
        <a:spcBef>
          <a:spcPct val="0"/>
        </a:spcBef>
        <a:spcAft>
          <a:spcPct val="0"/>
        </a:spcAft>
        <a:defRPr sz="3200" b="1">
          <a:solidFill>
            <a:schemeClr val="tx1"/>
          </a:solidFill>
          <a:latin typeface="Arial" charset="0"/>
          <a:ea typeface="ヒラギノ角ゴ Pro W3" charset="-128"/>
        </a:defRPr>
      </a:lvl6pPr>
      <a:lvl7pPr marL="914400" algn="l" rtl="0" fontAlgn="base">
        <a:spcBef>
          <a:spcPct val="0"/>
        </a:spcBef>
        <a:spcAft>
          <a:spcPct val="0"/>
        </a:spcAft>
        <a:defRPr sz="3200" b="1">
          <a:solidFill>
            <a:schemeClr val="tx1"/>
          </a:solidFill>
          <a:latin typeface="Arial" charset="0"/>
          <a:ea typeface="ヒラギノ角ゴ Pro W3" charset="-128"/>
        </a:defRPr>
      </a:lvl7pPr>
      <a:lvl8pPr marL="1371600" algn="l" rtl="0" fontAlgn="base">
        <a:spcBef>
          <a:spcPct val="0"/>
        </a:spcBef>
        <a:spcAft>
          <a:spcPct val="0"/>
        </a:spcAft>
        <a:defRPr sz="3200" b="1">
          <a:solidFill>
            <a:schemeClr val="tx1"/>
          </a:solidFill>
          <a:latin typeface="Arial" charset="0"/>
          <a:ea typeface="ヒラギノ角ゴ Pro W3" charset="-128"/>
        </a:defRPr>
      </a:lvl8pPr>
      <a:lvl9pPr marL="1828800" algn="l" rtl="0" fontAlgn="base">
        <a:spcBef>
          <a:spcPct val="0"/>
        </a:spcBef>
        <a:spcAft>
          <a:spcPct val="0"/>
        </a:spcAft>
        <a:defRPr sz="3200" b="1">
          <a:solidFill>
            <a:schemeClr val="tx1"/>
          </a:solidFill>
          <a:latin typeface="Arial" charset="0"/>
          <a:ea typeface="ヒラギノ角ゴ Pro W3" charset="-128"/>
        </a:defRPr>
      </a:lvl9pPr>
    </p:titleStyle>
    <p:bodyStyle>
      <a:lvl1pPr marL="342900" indent="-342900" algn="l" rtl="0" eaLnBrk="0" fontAlgn="base" hangingPunct="0">
        <a:spcBef>
          <a:spcPct val="40000"/>
        </a:spcBef>
        <a:spcAft>
          <a:spcPct val="0"/>
        </a:spcAft>
        <a:defRPr sz="2400" b="1">
          <a:solidFill>
            <a:schemeClr val="tx1"/>
          </a:solidFill>
          <a:latin typeface="+mn-lt"/>
          <a:ea typeface="+mn-ea"/>
          <a:cs typeface="ヒラギノ角ゴ Pro W3"/>
        </a:defRPr>
      </a:lvl1pPr>
      <a:lvl2pPr marL="742950" indent="-285750" algn="l" rtl="0" eaLnBrk="0" fontAlgn="base" hangingPunct="0">
        <a:spcBef>
          <a:spcPct val="40000"/>
        </a:spcBef>
        <a:spcAft>
          <a:spcPct val="0"/>
        </a:spcAft>
        <a:buChar char="•"/>
        <a:defRPr sz="2000">
          <a:solidFill>
            <a:schemeClr val="tx1"/>
          </a:solidFill>
          <a:latin typeface="+mn-lt"/>
          <a:ea typeface="+mn-ea"/>
          <a:cs typeface="ヒラギノ角ゴ Pro W3"/>
        </a:defRPr>
      </a:lvl2pPr>
      <a:lvl3pPr marL="1143000" indent="-228600" algn="l" rtl="0" eaLnBrk="0" fontAlgn="base" hangingPunct="0">
        <a:spcBef>
          <a:spcPct val="40000"/>
        </a:spcBef>
        <a:spcAft>
          <a:spcPct val="0"/>
        </a:spcAft>
        <a:buFont typeface="Arial" pitchFamily="34" charset="0"/>
        <a:buChar char="–"/>
        <a:defRPr>
          <a:solidFill>
            <a:schemeClr val="tx1"/>
          </a:solidFill>
          <a:latin typeface="+mn-lt"/>
          <a:ea typeface="+mn-ea"/>
          <a:cs typeface="ヒラギノ角ゴ Pro W3"/>
        </a:defRPr>
      </a:lvl3pPr>
      <a:lvl4pPr marL="1600200" indent="-228600" algn="l" rtl="0" eaLnBrk="0" fontAlgn="base" hangingPunct="0">
        <a:spcBef>
          <a:spcPct val="40000"/>
        </a:spcBef>
        <a:spcAft>
          <a:spcPct val="0"/>
        </a:spcAft>
        <a:buChar char="•"/>
        <a:defRPr sz="1600">
          <a:solidFill>
            <a:schemeClr val="tx1"/>
          </a:solidFill>
          <a:latin typeface="+mn-lt"/>
          <a:ea typeface="+mn-ea"/>
          <a:cs typeface="ヒラギノ角ゴ Pro W3"/>
        </a:defRPr>
      </a:lvl4pPr>
      <a:lvl5pPr marL="2057400" indent="-228600" algn="l" rtl="0" eaLnBrk="0" fontAlgn="base" hangingPunct="0">
        <a:spcBef>
          <a:spcPct val="40000"/>
        </a:spcBef>
        <a:spcAft>
          <a:spcPct val="0"/>
        </a:spcAft>
        <a:buFont typeface="Arial" pitchFamily="34" charset="0"/>
        <a:buChar char="–"/>
        <a:defRPr sz="1600">
          <a:solidFill>
            <a:schemeClr val="tx1"/>
          </a:solidFill>
          <a:latin typeface="+mn-lt"/>
          <a:ea typeface="+mn-ea"/>
          <a:cs typeface="ヒラギノ角ゴ Pro W3"/>
        </a:defRPr>
      </a:lvl5pPr>
      <a:lvl6pPr marL="2514600" indent="-228600" algn="l" rtl="0" fontAlgn="base">
        <a:spcBef>
          <a:spcPct val="40000"/>
        </a:spcBef>
        <a:spcAft>
          <a:spcPct val="0"/>
        </a:spcAft>
        <a:buFont typeface="Arial" charset="0"/>
        <a:buChar char="–"/>
        <a:defRPr sz="1600">
          <a:solidFill>
            <a:schemeClr val="tx1"/>
          </a:solidFill>
          <a:latin typeface="+mn-lt"/>
          <a:ea typeface="+mn-ea"/>
        </a:defRPr>
      </a:lvl6pPr>
      <a:lvl7pPr marL="2971800" indent="-228600" algn="l" rtl="0" fontAlgn="base">
        <a:spcBef>
          <a:spcPct val="40000"/>
        </a:spcBef>
        <a:spcAft>
          <a:spcPct val="0"/>
        </a:spcAft>
        <a:buFont typeface="Arial" charset="0"/>
        <a:buChar char="–"/>
        <a:defRPr sz="1600">
          <a:solidFill>
            <a:schemeClr val="tx1"/>
          </a:solidFill>
          <a:latin typeface="+mn-lt"/>
          <a:ea typeface="+mn-ea"/>
        </a:defRPr>
      </a:lvl7pPr>
      <a:lvl8pPr marL="3429000" indent="-228600" algn="l" rtl="0" fontAlgn="base">
        <a:spcBef>
          <a:spcPct val="40000"/>
        </a:spcBef>
        <a:spcAft>
          <a:spcPct val="0"/>
        </a:spcAft>
        <a:buFont typeface="Arial" charset="0"/>
        <a:buChar char="–"/>
        <a:defRPr sz="1600">
          <a:solidFill>
            <a:schemeClr val="tx1"/>
          </a:solidFill>
          <a:latin typeface="+mn-lt"/>
          <a:ea typeface="+mn-ea"/>
        </a:defRPr>
      </a:lvl8pPr>
      <a:lvl9pPr marL="3886200" indent="-228600" algn="l" rtl="0" fontAlgn="base">
        <a:spcBef>
          <a:spcPct val="40000"/>
        </a:spcBef>
        <a:spcAft>
          <a:spcPct val="0"/>
        </a:spcAft>
        <a:buFont typeface="Arial" charset="0"/>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pic>
        <p:nvPicPr>
          <p:cNvPr id="3074" name="Picture 6" descr="NEWPPTshell7_27_6dod lowres"/>
          <p:cNvPicPr>
            <a:picLocks noChangeAspect="1" noChangeArrowheads="1"/>
          </p:cNvPicPr>
          <p:nvPr userDrawn="1"/>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title"/>
          </p:nvPr>
        </p:nvSpPr>
        <p:spPr bwMode="auto">
          <a:xfrm>
            <a:off x="2209800" y="152400"/>
            <a:ext cx="6781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body" idx="1"/>
          </p:nvPr>
        </p:nvSpPr>
        <p:spPr bwMode="auto">
          <a:xfrm>
            <a:off x="1447800" y="1447800"/>
            <a:ext cx="7391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997" name="Rectangle 5"/>
          <p:cNvSpPr>
            <a:spLocks noGrp="1" noChangeArrowheads="1"/>
          </p:cNvSpPr>
          <p:nvPr>
            <p:ph type="sldNum" sz="quarter" idx="4"/>
          </p:nvPr>
        </p:nvSpPr>
        <p:spPr bwMode="auto">
          <a:xfrm>
            <a:off x="8543925" y="6127750"/>
            <a:ext cx="457200" cy="304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defRPr sz="1200" b="1">
                <a:solidFill>
                  <a:schemeClr val="accent1"/>
                </a:solidFill>
                <a:latin typeface="Arial" charset="0"/>
                <a:ea typeface="ヒラギノ角ゴ Pro W3" charset="-128"/>
                <a:cs typeface="+mn-cs"/>
              </a:defRPr>
            </a:lvl1pPr>
          </a:lstStyle>
          <a:p>
            <a:pPr>
              <a:defRPr/>
            </a:pPr>
            <a:fld id="{CF0E66EA-35FC-4C5E-A61E-1340A0F9B01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236" r:id="rId1"/>
    <p:sldLayoutId id="2147484238" r:id="rId2"/>
  </p:sldLayoutIdLst>
  <p:transition/>
  <p:hf hdr="0" ftr="0" dt="0"/>
  <p:txStyles>
    <p:titleStyle>
      <a:lvl1pPr algn="l" rtl="0" eaLnBrk="0" fontAlgn="base" hangingPunct="0">
        <a:spcBef>
          <a:spcPct val="0"/>
        </a:spcBef>
        <a:spcAft>
          <a:spcPct val="0"/>
        </a:spcAft>
        <a:defRPr sz="3200" b="1">
          <a:solidFill>
            <a:schemeClr val="tx1"/>
          </a:solidFill>
          <a:latin typeface="+mj-lt"/>
          <a:ea typeface="+mj-ea"/>
          <a:cs typeface="ヒラギノ角ゴ Pro W3"/>
        </a:defRPr>
      </a:lvl1pPr>
      <a:lvl2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2pPr>
      <a:lvl3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3pPr>
      <a:lvl4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4pPr>
      <a:lvl5pPr algn="l" rtl="0" eaLnBrk="0" fontAlgn="base" hangingPunct="0">
        <a:spcBef>
          <a:spcPct val="0"/>
        </a:spcBef>
        <a:spcAft>
          <a:spcPct val="0"/>
        </a:spcAft>
        <a:defRPr sz="3200" b="1">
          <a:solidFill>
            <a:schemeClr val="tx1"/>
          </a:solidFill>
          <a:latin typeface="Arial" charset="0"/>
          <a:ea typeface="ヒラギノ角ゴ Pro W3" charset="-128"/>
          <a:cs typeface="ヒラギノ角ゴ Pro W3"/>
        </a:defRPr>
      </a:lvl5pPr>
      <a:lvl6pPr marL="457200" algn="l" rtl="0" fontAlgn="base">
        <a:spcBef>
          <a:spcPct val="0"/>
        </a:spcBef>
        <a:spcAft>
          <a:spcPct val="0"/>
        </a:spcAft>
        <a:defRPr sz="3200" b="1">
          <a:solidFill>
            <a:schemeClr val="tx1"/>
          </a:solidFill>
          <a:latin typeface="Arial" charset="0"/>
          <a:ea typeface="ヒラギノ角ゴ Pro W3" charset="-128"/>
        </a:defRPr>
      </a:lvl6pPr>
      <a:lvl7pPr marL="914400" algn="l" rtl="0" fontAlgn="base">
        <a:spcBef>
          <a:spcPct val="0"/>
        </a:spcBef>
        <a:spcAft>
          <a:spcPct val="0"/>
        </a:spcAft>
        <a:defRPr sz="3200" b="1">
          <a:solidFill>
            <a:schemeClr val="tx1"/>
          </a:solidFill>
          <a:latin typeface="Arial" charset="0"/>
          <a:ea typeface="ヒラギノ角ゴ Pro W3" charset="-128"/>
        </a:defRPr>
      </a:lvl7pPr>
      <a:lvl8pPr marL="1371600" algn="l" rtl="0" fontAlgn="base">
        <a:spcBef>
          <a:spcPct val="0"/>
        </a:spcBef>
        <a:spcAft>
          <a:spcPct val="0"/>
        </a:spcAft>
        <a:defRPr sz="3200" b="1">
          <a:solidFill>
            <a:schemeClr val="tx1"/>
          </a:solidFill>
          <a:latin typeface="Arial" charset="0"/>
          <a:ea typeface="ヒラギノ角ゴ Pro W3" charset="-128"/>
        </a:defRPr>
      </a:lvl8pPr>
      <a:lvl9pPr marL="1828800" algn="l" rtl="0" fontAlgn="base">
        <a:spcBef>
          <a:spcPct val="0"/>
        </a:spcBef>
        <a:spcAft>
          <a:spcPct val="0"/>
        </a:spcAft>
        <a:defRPr sz="3200" b="1">
          <a:solidFill>
            <a:schemeClr val="tx1"/>
          </a:solidFill>
          <a:latin typeface="Arial" charset="0"/>
          <a:ea typeface="ヒラギノ角ゴ Pro W3" charset="-128"/>
        </a:defRPr>
      </a:lvl9pPr>
    </p:titleStyle>
    <p:bodyStyle>
      <a:lvl1pPr marL="342900" indent="-342900" algn="l" rtl="0" eaLnBrk="0" fontAlgn="base" hangingPunct="0">
        <a:spcBef>
          <a:spcPct val="20000"/>
        </a:spcBef>
        <a:spcAft>
          <a:spcPct val="0"/>
        </a:spcAft>
        <a:defRPr sz="2400" b="1">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0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16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1600">
          <a:solidFill>
            <a:schemeClr val="tx1"/>
          </a:solidFill>
          <a:latin typeface="+mn-lt"/>
          <a:ea typeface="+mn-ea"/>
          <a:cs typeface="ヒラギノ角ゴ Pro W3"/>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hyperlink" Target="http://www.istockphoto.com/file_closeup/what/technology/computers/2081078_projector.php?id=2081078" TargetMode="External"/><Relationship Id="rId2" Type="http://schemas.openxmlformats.org/officeDocument/2006/relationships/image" Target="../media/image5.jpeg"/><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Leveling</a:t>
            </a:r>
            <a:endParaRPr lang="en-US" dirty="0"/>
          </a:p>
        </p:txBody>
      </p:sp>
      <p:sp>
        <p:nvSpPr>
          <p:cNvPr id="3" name="Content Placeholder 2"/>
          <p:cNvSpPr>
            <a:spLocks noGrp="1"/>
          </p:cNvSpPr>
          <p:nvPr>
            <p:ph idx="1"/>
          </p:nvPr>
        </p:nvSpPr>
        <p:spPr>
          <a:xfrm>
            <a:off x="1143000" y="1143000"/>
            <a:ext cx="7391400" cy="4648200"/>
          </a:xfrm>
        </p:spPr>
        <p:txBody>
          <a:bodyPr/>
          <a:lstStyle/>
          <a:p>
            <a:pPr>
              <a:buFont typeface="Arial" pitchFamily="34" charset="0"/>
              <a:buChar char="•"/>
            </a:pPr>
            <a:r>
              <a:rPr lang="en-US" sz="2000" dirty="0" smtClean="0"/>
              <a:t>December 27, 2013 USPS filed a request for an advisory opinion at the Postal Regulatory Commission (PRC)</a:t>
            </a:r>
          </a:p>
          <a:p>
            <a:pPr lvl="1">
              <a:buFont typeface="Arial" pitchFamily="34" charset="0"/>
              <a:buChar char="•"/>
            </a:pPr>
            <a:r>
              <a:rPr lang="en-US" sz="1600" dirty="0" smtClean="0"/>
              <a:t>Published a proposed rule in the </a:t>
            </a:r>
            <a:r>
              <a:rPr lang="en-US" sz="1600" i="1" dirty="0" smtClean="0"/>
              <a:t>Federal Register</a:t>
            </a:r>
            <a:r>
              <a:rPr lang="en-US" sz="1600" dirty="0" smtClean="0"/>
              <a:t>. Comments to the </a:t>
            </a:r>
            <a:r>
              <a:rPr lang="en-US" sz="1600" i="1" dirty="0" smtClean="0"/>
              <a:t>Federal Register </a:t>
            </a:r>
            <a:r>
              <a:rPr lang="en-US" sz="1600" dirty="0" smtClean="0"/>
              <a:t>notice due by February 13</a:t>
            </a:r>
          </a:p>
          <a:p>
            <a:pPr>
              <a:buFont typeface="Arial" pitchFamily="34" charset="0"/>
              <a:buChar char="•"/>
            </a:pPr>
            <a:r>
              <a:rPr lang="en-US" sz="2000" dirty="0" smtClean="0"/>
              <a:t>The proposed load leveling concept is an attempt to address “service variability, operational inefficiencies, and increased cost” resulting from the volume of mail deposited late in the week for Monday delivery.</a:t>
            </a:r>
          </a:p>
          <a:p>
            <a:pPr lvl="1">
              <a:buFont typeface="Arial" pitchFamily="34" charset="0"/>
              <a:buChar char="•"/>
            </a:pPr>
            <a:r>
              <a:rPr lang="en-US" sz="1600" dirty="0" smtClean="0"/>
              <a:t>(According to the USPS, on average, about 42% of DSCF Standard Mail volume is drop shipped by mailers on Friday, and committed for delivery on Monday. </a:t>
            </a:r>
          </a:p>
          <a:p>
            <a:pPr lvl="1">
              <a:buFont typeface="Arial" pitchFamily="34" charset="0"/>
              <a:buChar char="•"/>
            </a:pPr>
            <a:r>
              <a:rPr lang="en-US" sz="1600" dirty="0" smtClean="0"/>
              <a:t>During FY 2013, 54.4% of the occasions on which carriers completed their routes after 5pm were on Mondays.</a:t>
            </a:r>
          </a:p>
          <a:p>
            <a:endParaRPr lang="en-US" sz="2000"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Leveling</a:t>
            </a:r>
            <a:endParaRPr lang="en-US" dirty="0"/>
          </a:p>
        </p:txBody>
      </p:sp>
      <p:graphicFrame>
        <p:nvGraphicFramePr>
          <p:cNvPr id="5" name="Content Placeholder 4"/>
          <p:cNvGraphicFramePr>
            <a:graphicFrameLocks noGrp="1"/>
          </p:cNvGraphicFramePr>
          <p:nvPr>
            <p:ph idx="1"/>
          </p:nvPr>
        </p:nvGraphicFramePr>
        <p:xfrm>
          <a:off x="1066800" y="1143000"/>
          <a:ext cx="7924799" cy="2672080"/>
        </p:xfrm>
        <a:graphic>
          <a:graphicData uri="http://schemas.openxmlformats.org/drawingml/2006/table">
            <a:tbl>
              <a:tblPr firstRow="1" bandRow="1">
                <a:tableStyleId>{073A0DAA-6AF3-43AB-8588-CEC1D06C72B9}</a:tableStyleId>
              </a:tblPr>
              <a:tblGrid>
                <a:gridCol w="1553882"/>
                <a:gridCol w="2941918"/>
                <a:gridCol w="3428999"/>
              </a:tblGrid>
              <a:tr h="370840">
                <a:tc>
                  <a:txBody>
                    <a:bodyPr/>
                    <a:lstStyle/>
                    <a:p>
                      <a:r>
                        <a:rPr lang="en-US" dirty="0" smtClean="0"/>
                        <a:t>DSCF Dropped before 4:00 pm on:</a:t>
                      </a:r>
                      <a:endParaRPr lang="en-US" dirty="0"/>
                    </a:p>
                  </a:txBody>
                  <a:tcPr/>
                </a:tc>
                <a:tc>
                  <a:txBody>
                    <a:bodyPr/>
                    <a:lstStyle/>
                    <a:p>
                      <a:r>
                        <a:rPr lang="en-US" dirty="0" smtClean="0"/>
                        <a:t>Delivery Days Meeting Service Standard CURRENT</a:t>
                      </a:r>
                      <a:endParaRPr lang="en-US" dirty="0"/>
                    </a:p>
                  </a:txBody>
                  <a:tcPr/>
                </a:tc>
                <a:tc>
                  <a:txBody>
                    <a:bodyPr/>
                    <a:lstStyle/>
                    <a:p>
                      <a:r>
                        <a:rPr lang="en-US" dirty="0" smtClean="0"/>
                        <a:t>Delivery Days Meeting Service Standard PROPOSED</a:t>
                      </a:r>
                      <a:endParaRPr lang="en-US" dirty="0"/>
                    </a:p>
                  </a:txBody>
                  <a:tcPr/>
                </a:tc>
              </a:tr>
              <a:tr h="370840">
                <a:tc>
                  <a:txBody>
                    <a:bodyPr/>
                    <a:lstStyle/>
                    <a:p>
                      <a:r>
                        <a:rPr lang="en-US" dirty="0" smtClean="0"/>
                        <a:t>Thursday</a:t>
                      </a:r>
                      <a:endParaRPr lang="en-US" dirty="0"/>
                    </a:p>
                  </a:txBody>
                  <a:tcPr/>
                </a:tc>
                <a:tc>
                  <a:txBody>
                    <a:bodyPr/>
                    <a:lstStyle/>
                    <a:p>
                      <a:r>
                        <a:rPr lang="en-US" dirty="0" smtClean="0"/>
                        <a:t>Friday, Saturday, Monday</a:t>
                      </a:r>
                      <a:endParaRPr lang="en-US" dirty="0"/>
                    </a:p>
                  </a:txBody>
                  <a:tcPr/>
                </a:tc>
                <a:tc>
                  <a:txBody>
                    <a:bodyPr/>
                    <a:lstStyle/>
                    <a:p>
                      <a:r>
                        <a:rPr lang="en-US" dirty="0" smtClean="0"/>
                        <a:t>Friday, Saturday, Monday</a:t>
                      </a:r>
                      <a:endParaRPr lang="en-US" dirty="0"/>
                    </a:p>
                  </a:txBody>
                  <a:tcPr/>
                </a:tc>
              </a:tr>
              <a:tr h="370840">
                <a:tc>
                  <a:txBody>
                    <a:bodyPr/>
                    <a:lstStyle/>
                    <a:p>
                      <a:r>
                        <a:rPr lang="en-US" dirty="0" smtClean="0"/>
                        <a:t>Friday</a:t>
                      </a:r>
                      <a:endParaRPr lang="en-US" dirty="0"/>
                    </a:p>
                  </a:txBody>
                  <a:tcPr/>
                </a:tc>
                <a:tc>
                  <a:txBody>
                    <a:bodyPr/>
                    <a:lstStyle/>
                    <a:p>
                      <a:r>
                        <a:rPr lang="en-US" dirty="0" smtClean="0"/>
                        <a:t>Saturday, Monday</a:t>
                      </a:r>
                      <a:endParaRPr lang="en-US" dirty="0"/>
                    </a:p>
                  </a:txBody>
                  <a:tcPr/>
                </a:tc>
                <a:tc>
                  <a:txBody>
                    <a:bodyPr/>
                    <a:lstStyle/>
                    <a:p>
                      <a:r>
                        <a:rPr lang="en-US" dirty="0" smtClean="0"/>
                        <a:t>Saturday, Monday, </a:t>
                      </a:r>
                      <a:r>
                        <a:rPr lang="en-US" dirty="0" smtClean="0">
                          <a:solidFill>
                            <a:srgbClr val="FF0000"/>
                          </a:solidFill>
                        </a:rPr>
                        <a:t>Tuesday</a:t>
                      </a:r>
                      <a:endParaRPr lang="en-US" dirty="0">
                        <a:solidFill>
                          <a:srgbClr val="FF0000"/>
                        </a:solidFill>
                      </a:endParaRPr>
                    </a:p>
                  </a:txBody>
                  <a:tcPr/>
                </a:tc>
              </a:tr>
              <a:tr h="370840">
                <a:tc>
                  <a:txBody>
                    <a:bodyPr/>
                    <a:lstStyle/>
                    <a:p>
                      <a:r>
                        <a:rPr lang="en-US" dirty="0" smtClean="0"/>
                        <a:t>Saturday</a:t>
                      </a:r>
                      <a:endParaRPr lang="en-US" dirty="0"/>
                    </a:p>
                  </a:txBody>
                  <a:tcPr/>
                </a:tc>
                <a:tc>
                  <a:txBody>
                    <a:bodyPr/>
                    <a:lstStyle/>
                    <a:p>
                      <a:r>
                        <a:rPr lang="en-US" dirty="0" smtClean="0"/>
                        <a:t>Monday, Tuesday</a:t>
                      </a:r>
                      <a:endParaRPr lang="en-US" dirty="0"/>
                    </a:p>
                  </a:txBody>
                  <a:tcPr/>
                </a:tc>
                <a:tc>
                  <a:txBody>
                    <a:bodyPr/>
                    <a:lstStyle/>
                    <a:p>
                      <a:r>
                        <a:rPr lang="en-US" dirty="0" smtClean="0"/>
                        <a:t>Monday, Tuesday, </a:t>
                      </a:r>
                      <a:r>
                        <a:rPr lang="en-US" dirty="0" smtClean="0">
                          <a:solidFill>
                            <a:srgbClr val="FF0000"/>
                          </a:solidFill>
                        </a:rPr>
                        <a:t>Wednesday</a:t>
                      </a:r>
                      <a:endParaRPr lang="en-US" dirty="0">
                        <a:solidFill>
                          <a:srgbClr val="FF0000"/>
                        </a:solidFill>
                      </a:endParaRPr>
                    </a:p>
                  </a:txBody>
                  <a:tcPr/>
                </a:tc>
              </a:tr>
              <a:tr h="370840">
                <a:tc>
                  <a:txBody>
                    <a:bodyPr/>
                    <a:lstStyle/>
                    <a:p>
                      <a:r>
                        <a:rPr lang="en-US" dirty="0" smtClean="0"/>
                        <a:t>Sunday</a:t>
                      </a:r>
                      <a:endParaRPr lang="en-US" dirty="0"/>
                    </a:p>
                  </a:txBody>
                  <a:tcPr/>
                </a:tc>
                <a:tc>
                  <a:txBody>
                    <a:bodyPr/>
                    <a:lstStyle/>
                    <a:p>
                      <a:r>
                        <a:rPr lang="en-US" sz="1600" dirty="0" smtClean="0"/>
                        <a:t>Monday, Tuesday, Wednesday</a:t>
                      </a:r>
                      <a:endParaRPr lang="en-US" sz="1600" dirty="0"/>
                    </a:p>
                  </a:txBody>
                  <a:tcPr/>
                </a:tc>
                <a:tc>
                  <a:txBody>
                    <a:bodyPr/>
                    <a:lstStyle/>
                    <a:p>
                      <a:r>
                        <a:rPr lang="en-US" dirty="0" smtClean="0"/>
                        <a:t>Monday, Tuesday, Wednesday</a:t>
                      </a:r>
                      <a:endParaRPr lang="en-US" dirty="0"/>
                    </a:p>
                  </a:txBody>
                  <a:tcPr/>
                </a:tc>
              </a:tr>
            </a:tbl>
          </a:graphicData>
        </a:graphic>
      </p:graphicFrame>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Full-Service Intelligent Mail #s</a:t>
            </a:r>
            <a:endParaRPr lang="en-US" dirty="0"/>
          </a:p>
        </p:txBody>
      </p:sp>
      <p:sp>
        <p:nvSpPr>
          <p:cNvPr id="3" name="Content Placeholder 2"/>
          <p:cNvSpPr>
            <a:spLocks noGrp="1"/>
          </p:cNvSpPr>
          <p:nvPr>
            <p:ph idx="1"/>
          </p:nvPr>
        </p:nvSpPr>
        <p:spPr>
          <a:xfrm>
            <a:off x="1143000" y="1143000"/>
            <a:ext cx="7696200" cy="4648200"/>
          </a:xfrm>
        </p:spPr>
        <p:txBody>
          <a:bodyPr/>
          <a:lstStyle/>
          <a:p>
            <a:r>
              <a:rPr lang="en-US" sz="2000" dirty="0" smtClean="0"/>
              <a:t>In PQ I/FY 14 Full-Service IMb:</a:t>
            </a:r>
          </a:p>
          <a:p>
            <a:pPr lvl="1">
              <a:buFont typeface="Arial" pitchFamily="34" charset="0"/>
              <a:buChar char="•"/>
            </a:pPr>
            <a:r>
              <a:rPr lang="en-US" sz="1800" dirty="0" smtClean="0"/>
              <a:t>71% of commercial First-Class Mail </a:t>
            </a:r>
          </a:p>
          <a:p>
            <a:pPr lvl="1">
              <a:buFont typeface="Arial" pitchFamily="34" charset="0"/>
              <a:buChar char="•"/>
            </a:pPr>
            <a:r>
              <a:rPr lang="en-US" sz="1800" dirty="0" smtClean="0"/>
              <a:t>59% of Standard Mail letters and 51% of Standard Mail flats</a:t>
            </a:r>
          </a:p>
          <a:p>
            <a:r>
              <a:rPr lang="en-US" sz="2000" dirty="0" smtClean="0"/>
              <a:t>Inclusion in FS/IMb Service Measurement:</a:t>
            </a:r>
          </a:p>
          <a:p>
            <a:pPr lvl="1">
              <a:buFont typeface="Arial" pitchFamily="34" charset="0"/>
              <a:buChar char="•"/>
            </a:pPr>
            <a:r>
              <a:rPr lang="en-US" sz="1800" dirty="0" smtClean="0"/>
              <a:t>42% of Presort First-Class Mail letters</a:t>
            </a:r>
          </a:p>
          <a:p>
            <a:pPr lvl="1">
              <a:buFont typeface="Arial" pitchFamily="34" charset="0"/>
              <a:buChar char="•"/>
            </a:pPr>
            <a:r>
              <a:rPr lang="en-US" sz="1800" dirty="0" smtClean="0"/>
              <a:t>31% of Standard Mail letters</a:t>
            </a:r>
          </a:p>
          <a:p>
            <a:pPr lvl="1">
              <a:buFont typeface="Arial" pitchFamily="34" charset="0"/>
              <a:buChar char="•"/>
            </a:pPr>
            <a:r>
              <a:rPr lang="en-US" sz="1800" dirty="0" smtClean="0"/>
              <a:t>22% of Standard Mail flats </a:t>
            </a:r>
          </a:p>
          <a:p>
            <a:pPr marL="0" indent="0"/>
            <a:r>
              <a:rPr lang="en-US" sz="2000" dirty="0" smtClean="0"/>
              <a:t>FS/IMb mail but ineligible for inclusion in service measurement variety of reasons: missing scans (primarily start-the-clock or piece scans), discrepancies in eDoc, or errors in mail preparation. </a:t>
            </a:r>
            <a:r>
              <a:rPr lang="en-US" sz="1800" dirty="0" smtClean="0"/>
              <a:t>Also excluded from measurement were eligible non-FS/IMb and FS/IMb ineligible pieces. </a:t>
            </a:r>
          </a:p>
          <a:p>
            <a:pPr lvl="1">
              <a:spcBef>
                <a:spcPts val="0"/>
              </a:spcBef>
              <a:buFont typeface="Arial" pitchFamily="34" charset="0"/>
              <a:buChar char="•"/>
            </a:pPr>
            <a:r>
              <a:rPr lang="en-US" sz="1800" dirty="0" smtClean="0"/>
              <a:t>29% of Presort First-Class Mail letters</a:t>
            </a:r>
          </a:p>
          <a:p>
            <a:pPr lvl="1">
              <a:spcBef>
                <a:spcPts val="0"/>
              </a:spcBef>
              <a:buFont typeface="Arial" pitchFamily="34" charset="0"/>
              <a:buChar char="•"/>
            </a:pPr>
            <a:r>
              <a:rPr lang="en-US" sz="1800" dirty="0" smtClean="0"/>
              <a:t>28% of Standard Mail letters</a:t>
            </a:r>
          </a:p>
          <a:p>
            <a:pPr lvl="1">
              <a:spcBef>
                <a:spcPts val="0"/>
              </a:spcBef>
              <a:buFont typeface="Arial" pitchFamily="34" charset="0"/>
              <a:buChar char="•"/>
            </a:pPr>
            <a:r>
              <a:rPr lang="en-US" sz="1800" dirty="0" smtClean="0"/>
              <a:t>29% of Standard Mail flats </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UAA Study</a:t>
            </a:r>
            <a:endParaRPr lang="en-US" dirty="0"/>
          </a:p>
        </p:txBody>
      </p:sp>
      <p:sp>
        <p:nvSpPr>
          <p:cNvPr id="3" name="Content Placeholder 2"/>
          <p:cNvSpPr>
            <a:spLocks noGrp="1"/>
          </p:cNvSpPr>
          <p:nvPr>
            <p:ph idx="1"/>
          </p:nvPr>
        </p:nvSpPr>
        <p:spPr>
          <a:xfrm>
            <a:off x="1295400" y="1219200"/>
            <a:ext cx="7391400" cy="4648200"/>
          </a:xfrm>
        </p:spPr>
        <p:txBody>
          <a:bodyPr/>
          <a:lstStyle/>
          <a:p>
            <a:pPr>
              <a:buFont typeface="Arial" pitchFamily="34" charset="0"/>
              <a:buChar char="•"/>
            </a:pPr>
            <a:r>
              <a:rPr lang="en-US" dirty="0" smtClean="0"/>
              <a:t>A new page about the ongoing UAA mail study has been added to the RIBBS site. </a:t>
            </a:r>
          </a:p>
          <a:p>
            <a:pPr>
              <a:buFont typeface="Arial" pitchFamily="34" charset="0"/>
              <a:buChar char="•"/>
            </a:pPr>
            <a:r>
              <a:rPr lang="en-US" dirty="0" smtClean="0"/>
              <a:t>In FY 13, there were nearly 6.8 billion UAA pieces, costing the USPS more than $1.3 billion to handle. </a:t>
            </a:r>
          </a:p>
          <a:p>
            <a:r>
              <a:rPr lang="en-US" dirty="0" smtClean="0"/>
              <a:t> </a:t>
            </a:r>
          </a:p>
          <a:p>
            <a:r>
              <a:rPr lang="en-US" dirty="0" smtClean="0"/>
              <a:t>https://ribbs.usps.gov/index.cfm?page=uaamail</a:t>
            </a:r>
          </a:p>
          <a:p>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13</a:t>
            </a:fld>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PAF Policy</a:t>
            </a:r>
            <a:endParaRPr lang="en-US" dirty="0"/>
          </a:p>
        </p:txBody>
      </p:sp>
      <p:sp>
        <p:nvSpPr>
          <p:cNvPr id="3" name="Content Placeholder 2"/>
          <p:cNvSpPr>
            <a:spLocks noGrp="1"/>
          </p:cNvSpPr>
          <p:nvPr>
            <p:ph idx="1"/>
          </p:nvPr>
        </p:nvSpPr>
        <p:spPr>
          <a:xfrm>
            <a:off x="1143000" y="1219200"/>
            <a:ext cx="7696200" cy="5181600"/>
          </a:xfrm>
        </p:spPr>
        <p:txBody>
          <a:bodyPr/>
          <a:lstStyle/>
          <a:p>
            <a:pPr>
              <a:buFont typeface="Arial" pitchFamily="34" charset="0"/>
              <a:buChar char="•"/>
            </a:pPr>
            <a:r>
              <a:rPr lang="en-US" sz="2000" dirty="0" smtClean="0"/>
              <a:t>An updated NCOALink PAF policy has been issued, effective last October 1, 2013.</a:t>
            </a:r>
            <a:r>
              <a:rPr lang="en-US" dirty="0" smtClean="0"/>
              <a:t> </a:t>
            </a:r>
          </a:p>
          <a:p>
            <a:pPr lvl="1">
              <a:buFont typeface="Arial" pitchFamily="34" charset="0"/>
              <a:buChar char="•"/>
            </a:pPr>
            <a:r>
              <a:rPr lang="en-US" dirty="0" smtClean="0"/>
              <a:t>Customers need to update existing PAFs if </a:t>
            </a:r>
            <a:r>
              <a:rPr lang="en-US" i="1" dirty="0" smtClean="0"/>
              <a:t>any </a:t>
            </a:r>
            <a:r>
              <a:rPr lang="en-US" dirty="0" smtClean="0"/>
              <a:t>information has changed. </a:t>
            </a:r>
          </a:p>
          <a:p>
            <a:r>
              <a:rPr lang="en-US" sz="2000" dirty="0" smtClean="0"/>
              <a:t>Existing Policy:</a:t>
            </a:r>
          </a:p>
          <a:p>
            <a:pPr marL="0" indent="0">
              <a:spcBef>
                <a:spcPts val="0"/>
              </a:spcBef>
            </a:pPr>
            <a:r>
              <a:rPr lang="en-US" sz="1600" dirty="0" smtClean="0"/>
              <a:t>Prior to customers’ anniversary dates, Licensees would notify their customers that their current PAFs are nearing expiration and they will need to complete new PAFs, even if contact or address information has not changed.  Future NCOALink processing could not be performed if the existing PAFs expired before new ones were received.  Copies of the PAFS were kept on file by licensees for a period of six years.</a:t>
            </a:r>
          </a:p>
          <a:p>
            <a:r>
              <a:rPr lang="en-US" sz="2000" dirty="0" smtClean="0"/>
              <a:t>Alternative Policy:</a:t>
            </a:r>
          </a:p>
          <a:p>
            <a:pPr marL="0" indent="0">
              <a:spcBef>
                <a:spcPts val="0"/>
              </a:spcBef>
            </a:pPr>
            <a:r>
              <a:rPr lang="en-US" sz="1600" dirty="0" smtClean="0"/>
              <a:t>Prior to customers’ anniversary dates, Licensees will send PAF renewal notifications – via email, fax, U.S. Mail, or website click-through acknowledgement – requesting customers to review their existing PAF and  provide any changes to their contact of address information. </a:t>
            </a:r>
            <a:endParaRPr lang="en-US" sz="1600"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 for Flats – Spring 2014</a:t>
            </a:r>
            <a:endParaRPr lang="en-US" dirty="0"/>
          </a:p>
        </p:txBody>
      </p:sp>
      <p:sp>
        <p:nvSpPr>
          <p:cNvPr id="3" name="Content Placeholder 2"/>
          <p:cNvSpPr>
            <a:spLocks noGrp="1"/>
          </p:cNvSpPr>
          <p:nvPr>
            <p:ph idx="1"/>
          </p:nvPr>
        </p:nvSpPr>
        <p:spPr>
          <a:xfrm>
            <a:off x="1219200" y="1219200"/>
            <a:ext cx="7391400" cy="4648200"/>
          </a:xfrm>
        </p:spPr>
        <p:txBody>
          <a:bodyPr/>
          <a:lstStyle/>
          <a:p>
            <a:pPr marL="0" indent="0">
              <a:spcBef>
                <a:spcPts val="0"/>
              </a:spcBef>
            </a:pPr>
            <a:r>
              <a:rPr lang="en-US" sz="1800" dirty="0" smtClean="0"/>
              <a:t>The USPS is conducting First Article testing of its Postal Automated Redirection System (PARS) for flats beginning in Spring 2014. </a:t>
            </a:r>
          </a:p>
          <a:p>
            <a:pPr marL="0" indent="0">
              <a:spcBef>
                <a:spcPts val="0"/>
              </a:spcBef>
            </a:pPr>
            <a:r>
              <a:rPr lang="en-US" sz="1800" dirty="0" smtClean="0"/>
              <a:t>USPS conducted critical design review of the FPARS system last October, and plans to deploy FPARS to 18 existing CFS sites in spring 2014, with 22 AFSM 100 machines modified for PARS processing.</a:t>
            </a:r>
          </a:p>
          <a:p>
            <a:pPr marL="0" indent="0">
              <a:spcBef>
                <a:spcPts val="0"/>
              </a:spcBef>
            </a:pPr>
            <a:r>
              <a:rPr lang="en-US" sz="1800" dirty="0" smtClean="0"/>
              <a:t> </a:t>
            </a:r>
          </a:p>
          <a:p>
            <a:pPr marL="0" indent="0">
              <a:spcBef>
                <a:spcPts val="0"/>
              </a:spcBef>
            </a:pPr>
            <a:r>
              <a:rPr lang="en-US" sz="1800" dirty="0" smtClean="0"/>
              <a:t>FPARS differs from the PARS process used on letter sorting equipment.</a:t>
            </a:r>
          </a:p>
          <a:p>
            <a:pPr marL="0" indent="0">
              <a:spcBef>
                <a:spcPts val="0"/>
              </a:spcBef>
            </a:pPr>
            <a:r>
              <a:rPr lang="en-US" sz="1800" dirty="0" smtClean="0"/>
              <a:t>PARS for letters intercepts and redirects the mailpiece at the first scan on automated equipment equipped with PARS. </a:t>
            </a:r>
          </a:p>
          <a:p>
            <a:pPr marL="0" indent="0">
              <a:spcBef>
                <a:spcPts val="0"/>
              </a:spcBef>
            </a:pPr>
            <a:r>
              <a:rPr lang="en-US" sz="1800" dirty="0" smtClean="0"/>
              <a:t>For flats, the piece will be processed on automated equipment, sent to the carrier for delivery at the destination delivery unit, then sent to CFS, then on to the FPARS automated equipment at the destination plant to be labeled and redirected to the right address.</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15</a:t>
            </a:fld>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Appointments</a:t>
            </a:r>
            <a:endParaRPr lang="en-US" dirty="0"/>
          </a:p>
        </p:txBody>
      </p:sp>
      <p:sp>
        <p:nvSpPr>
          <p:cNvPr id="3" name="Content Placeholder 2"/>
          <p:cNvSpPr>
            <a:spLocks noGrp="1"/>
          </p:cNvSpPr>
          <p:nvPr>
            <p:ph idx="1"/>
          </p:nvPr>
        </p:nvSpPr>
        <p:spPr>
          <a:xfrm>
            <a:off x="1066800" y="1066800"/>
            <a:ext cx="7848600" cy="4648200"/>
          </a:xfrm>
        </p:spPr>
        <p:txBody>
          <a:bodyPr/>
          <a:lstStyle/>
          <a:p>
            <a:pPr>
              <a:buFont typeface="Arial" pitchFamily="34" charset="0"/>
              <a:buChar char="•"/>
            </a:pPr>
            <a:r>
              <a:rPr lang="en-US" sz="2000" dirty="0" smtClean="0"/>
              <a:t>Expanding appointment availability in FAST at postal plants using standard methodology to apply appointment availability at plants to allow more appointments that currently are available</a:t>
            </a:r>
          </a:p>
          <a:p>
            <a:pPr lvl="1">
              <a:buFont typeface="Arial" pitchFamily="34" charset="0"/>
              <a:buChar char="•"/>
            </a:pPr>
            <a:r>
              <a:rPr lang="en-US" sz="1800" dirty="0" smtClean="0"/>
              <a:t>Currently, there are no standards and facilities can set the appointment availability themselves</a:t>
            </a:r>
          </a:p>
          <a:p>
            <a:pPr lvl="1">
              <a:buFont typeface="Arial" pitchFamily="34" charset="0"/>
              <a:buChar char="•"/>
            </a:pPr>
            <a:r>
              <a:rPr lang="en-US" sz="1800" dirty="0" smtClean="0"/>
              <a:t>Since September there have been problems making appointments at some plants because the system says the plant is at capacity.</a:t>
            </a:r>
          </a:p>
          <a:p>
            <a:pPr>
              <a:buFont typeface="Arial" pitchFamily="34" charset="0"/>
              <a:buChar char="•"/>
            </a:pPr>
            <a:r>
              <a:rPr lang="en-US" sz="2000" dirty="0" smtClean="0"/>
              <a:t>The USPS is looking at data, equipment availability, planned volumes and other indicators to determine the appointment methodology. </a:t>
            </a:r>
          </a:p>
          <a:p>
            <a:pPr lvl="1">
              <a:buFont typeface="Arial" pitchFamily="34" charset="0"/>
              <a:buChar char="•"/>
            </a:pPr>
            <a:r>
              <a:rPr lang="en-US" sz="1600" dirty="0" smtClean="0"/>
              <a:t>Testing the methodology in South Jersey and plans to roll out the project to 76 plants between January and April, then move to implement nationwide.</a:t>
            </a:r>
          </a:p>
          <a:p>
            <a:pPr>
              <a:buFont typeface="Arial" pitchFamily="34" charset="0"/>
              <a:buChar char="•"/>
            </a:pPr>
            <a:r>
              <a:rPr lang="en-US" sz="1800" dirty="0" smtClean="0"/>
              <a:t>The USPS noted there is still a significant problem with “no show” appointments(approx 30% of FAST appointments) </a:t>
            </a:r>
            <a:endParaRPr lang="en-US" sz="1800"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FCM Single Piece Rates</a:t>
            </a:r>
            <a:endParaRPr lang="en-US" dirty="0"/>
          </a:p>
        </p:txBody>
      </p:sp>
      <p:sp>
        <p:nvSpPr>
          <p:cNvPr id="3" name="Content Placeholder 2"/>
          <p:cNvSpPr>
            <a:spLocks noGrp="1"/>
          </p:cNvSpPr>
          <p:nvPr>
            <p:ph idx="1"/>
          </p:nvPr>
        </p:nvSpPr>
        <p:spPr>
          <a:xfrm>
            <a:off x="1143000" y="1143000"/>
            <a:ext cx="7391400" cy="4648200"/>
          </a:xfrm>
        </p:spPr>
        <p:txBody>
          <a:bodyPr/>
          <a:lstStyle/>
          <a:p>
            <a:pPr>
              <a:buFont typeface="Arial" pitchFamily="34" charset="0"/>
              <a:buChar char="•"/>
            </a:pPr>
            <a:r>
              <a:rPr lang="en-US" dirty="0" smtClean="0"/>
              <a:t>First-Class Mail (FCM) users had asked the USPS to remove the 200-piece minimum for Single Piece FCM to be submitted in eDoc to allow for permit imprint on FCM for less than 200 pieces in a mailing.</a:t>
            </a:r>
          </a:p>
          <a:p>
            <a:pPr>
              <a:buFont typeface="Arial" pitchFamily="34" charset="0"/>
              <a:buChar char="•"/>
            </a:pPr>
            <a:r>
              <a:rPr lang="en-US" dirty="0" smtClean="0"/>
              <a:t>USPS said it will do so effective January 26, 2014, but no official change in the </a:t>
            </a:r>
            <a:r>
              <a:rPr lang="en-US" i="1" dirty="0" smtClean="0"/>
              <a:t>Domestic Mail Manual </a:t>
            </a:r>
            <a:r>
              <a:rPr lang="en-US" dirty="0" smtClean="0"/>
              <a:t>(DMM) requirements has yet been seen</a:t>
            </a:r>
          </a:p>
          <a:p>
            <a:pPr>
              <a:buFont typeface="Arial" pitchFamily="34" charset="0"/>
              <a:buChar char="•"/>
            </a:pPr>
            <a:r>
              <a:rPr lang="en-US" i="1" dirty="0" smtClean="0"/>
              <a:t>Guide to Intelligent Mail for Letters and Flats </a:t>
            </a:r>
            <a:r>
              <a:rPr lang="en-US" dirty="0" smtClean="0"/>
              <a:t>will be updated</a:t>
            </a:r>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Troll Legislation</a:t>
            </a:r>
            <a:endParaRPr lang="en-US" dirty="0"/>
          </a:p>
        </p:txBody>
      </p:sp>
      <p:sp>
        <p:nvSpPr>
          <p:cNvPr id="3" name="Content Placeholder 2"/>
          <p:cNvSpPr>
            <a:spLocks noGrp="1"/>
          </p:cNvSpPr>
          <p:nvPr>
            <p:ph idx="1"/>
          </p:nvPr>
        </p:nvSpPr>
        <p:spPr>
          <a:xfrm>
            <a:off x="1219200" y="1219200"/>
            <a:ext cx="7391400" cy="4648200"/>
          </a:xfrm>
        </p:spPr>
        <p:txBody>
          <a:bodyPr/>
          <a:lstStyle/>
          <a:p>
            <a:pPr>
              <a:buFont typeface="Arial" pitchFamily="34" charset="0"/>
              <a:buChar char="•"/>
            </a:pPr>
            <a:r>
              <a:rPr lang="en-US" sz="2000" dirty="0" smtClean="0"/>
              <a:t>The USPS reported that it plans to take some kind of action in the ongoing patent infringement lawsuits concerning the Intelligent Mail barcode (IMb)/QR Codes.</a:t>
            </a:r>
          </a:p>
          <a:p>
            <a:pPr lvl="1">
              <a:buFont typeface="Arial" pitchFamily="34" charset="0"/>
              <a:buChar char="•"/>
            </a:pPr>
            <a:r>
              <a:rPr lang="en-US" sz="1600" dirty="0" smtClean="0"/>
              <a:t>USPS General Counsel Tom Marshall reported that the USPS is well aware of the patent activity that potentially implicates things like IMb Full-Service, and said the USPS will be working to protect its interests and help its customers. Marshall said the USPS is finalizing its strategy on how to more directly protect its interests and can't disclose the details yet.</a:t>
            </a:r>
          </a:p>
          <a:p>
            <a:pPr lvl="1">
              <a:buFont typeface="Arial" pitchFamily="34" charset="0"/>
              <a:buChar char="•"/>
            </a:pPr>
            <a:r>
              <a:rPr lang="en-US" sz="1600" dirty="0" smtClean="0"/>
              <a:t>He said the USPS also is working through its government relations group to determine the best strategies to support the Innovation Act legislation being considered by Congress.</a:t>
            </a:r>
          </a:p>
          <a:p>
            <a:pPr>
              <a:buFont typeface="Arial" pitchFamily="34" charset="0"/>
              <a:buChar char="•"/>
            </a:pPr>
            <a:endParaRPr lang="en-US" sz="2000"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18</a:t>
            </a:fld>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ctrTitle"/>
          </p:nvPr>
        </p:nvSpPr>
        <p:spPr>
          <a:xfrm>
            <a:off x="1295400" y="533400"/>
            <a:ext cx="7467600" cy="838200"/>
          </a:xfrm>
        </p:spPr>
        <p:txBody>
          <a:bodyPr/>
          <a:lstStyle/>
          <a:p>
            <a:pPr eaLnBrk="1" hangingPunct="1"/>
            <a:r>
              <a:rPr lang="en-US" dirty="0" smtClean="0"/>
              <a:t>Thank you for your time… </a:t>
            </a:r>
          </a:p>
        </p:txBody>
      </p:sp>
      <p:grpSp>
        <p:nvGrpSpPr>
          <p:cNvPr id="32771" name="Group 20"/>
          <p:cNvGrpSpPr>
            <a:grpSpLocks/>
          </p:cNvGrpSpPr>
          <p:nvPr/>
        </p:nvGrpSpPr>
        <p:grpSpPr bwMode="auto">
          <a:xfrm>
            <a:off x="1371600" y="2286000"/>
            <a:ext cx="3276600" cy="2667000"/>
            <a:chOff x="864" y="1440"/>
            <a:chExt cx="2064" cy="1680"/>
          </a:xfrm>
        </p:grpSpPr>
        <p:pic>
          <p:nvPicPr>
            <p:cNvPr id="32776" name="Picture 7" descr="iStock_dandelion_sm"/>
            <p:cNvPicPr>
              <a:picLocks noChangeAspect="1" noChangeArrowheads="1"/>
            </p:cNvPicPr>
            <p:nvPr/>
          </p:nvPicPr>
          <p:blipFill>
            <a:blip r:embed="rId2" cstate="print"/>
            <a:srcRect/>
            <a:stretch>
              <a:fillRect/>
            </a:stretch>
          </p:blipFill>
          <p:spPr bwMode="auto">
            <a:xfrm>
              <a:off x="864" y="1440"/>
              <a:ext cx="1392" cy="960"/>
            </a:xfrm>
            <a:prstGeom prst="rect">
              <a:avLst/>
            </a:prstGeom>
            <a:noFill/>
            <a:ln w="9525">
              <a:noFill/>
              <a:miter lim="800000"/>
              <a:headEnd/>
              <a:tailEnd/>
            </a:ln>
          </p:spPr>
        </p:pic>
        <p:pic>
          <p:nvPicPr>
            <p:cNvPr id="32777" name="Picture 8" descr="iStock_thanks"/>
            <p:cNvPicPr>
              <a:picLocks noChangeAspect="1" noChangeArrowheads="1"/>
            </p:cNvPicPr>
            <p:nvPr/>
          </p:nvPicPr>
          <p:blipFill>
            <a:blip r:embed="rId3" cstate="print"/>
            <a:srcRect/>
            <a:stretch>
              <a:fillRect/>
            </a:stretch>
          </p:blipFill>
          <p:spPr bwMode="auto">
            <a:xfrm>
              <a:off x="864" y="2496"/>
              <a:ext cx="1392" cy="624"/>
            </a:xfrm>
            <a:prstGeom prst="rect">
              <a:avLst/>
            </a:prstGeom>
            <a:noFill/>
            <a:ln w="9525">
              <a:noFill/>
              <a:miter lim="800000"/>
              <a:headEnd/>
              <a:tailEnd/>
            </a:ln>
          </p:spPr>
        </p:pic>
        <p:sp>
          <p:nvSpPr>
            <p:cNvPr id="32778" name="Rectangle 9"/>
            <p:cNvSpPr>
              <a:spLocks noChangeArrowheads="1"/>
            </p:cNvSpPr>
            <p:nvPr/>
          </p:nvSpPr>
          <p:spPr bwMode="auto">
            <a:xfrm>
              <a:off x="2352" y="1440"/>
              <a:ext cx="576" cy="576"/>
            </a:xfrm>
            <a:prstGeom prst="rect">
              <a:avLst/>
            </a:prstGeom>
            <a:solidFill>
              <a:schemeClr val="accent1"/>
            </a:solidFill>
            <a:ln w="9525" algn="ctr">
              <a:noFill/>
              <a:miter lim="800000"/>
              <a:headEnd/>
              <a:tailEnd/>
            </a:ln>
          </p:spPr>
          <p:txBody>
            <a:bodyPr wrap="none" anchor="ctr"/>
            <a:lstStyle/>
            <a:p>
              <a:pPr eaLnBrk="0" hangingPunct="0"/>
              <a:endParaRPr lang="en-US" dirty="0"/>
            </a:p>
          </p:txBody>
        </p:sp>
        <p:sp>
          <p:nvSpPr>
            <p:cNvPr id="32779" name="Rectangle 10"/>
            <p:cNvSpPr>
              <a:spLocks noChangeArrowheads="1"/>
            </p:cNvSpPr>
            <p:nvPr/>
          </p:nvSpPr>
          <p:spPr bwMode="auto">
            <a:xfrm>
              <a:off x="2352" y="2112"/>
              <a:ext cx="288" cy="1008"/>
            </a:xfrm>
            <a:prstGeom prst="rect">
              <a:avLst/>
            </a:prstGeom>
            <a:solidFill>
              <a:schemeClr val="accent2"/>
            </a:solidFill>
            <a:ln w="9525" algn="ctr">
              <a:noFill/>
              <a:miter lim="800000"/>
              <a:headEnd/>
              <a:tailEnd/>
            </a:ln>
          </p:spPr>
          <p:txBody>
            <a:bodyPr wrap="none" anchor="ctr"/>
            <a:lstStyle/>
            <a:p>
              <a:pPr eaLnBrk="0" hangingPunct="0"/>
              <a:endParaRPr lang="en-US" dirty="0"/>
            </a:p>
          </p:txBody>
        </p:sp>
      </p:grpSp>
      <p:pic>
        <p:nvPicPr>
          <p:cNvPr id="32772" name="Picture 11"/>
          <p:cNvPicPr>
            <a:picLocks noChangeAspect="1" noChangeArrowheads="1"/>
          </p:cNvPicPr>
          <p:nvPr/>
        </p:nvPicPr>
        <p:blipFill>
          <a:blip r:embed="rId4" cstate="print"/>
          <a:srcRect/>
          <a:stretch>
            <a:fillRect/>
          </a:stretch>
        </p:blipFill>
        <p:spPr bwMode="auto">
          <a:xfrm>
            <a:off x="1371600" y="2286000"/>
            <a:ext cx="2209800" cy="1524000"/>
          </a:xfrm>
          <a:prstGeom prst="rect">
            <a:avLst/>
          </a:prstGeom>
          <a:noFill/>
          <a:ln w="9525" algn="ctr">
            <a:noFill/>
            <a:miter lim="800000"/>
            <a:headEnd/>
            <a:tailEnd/>
          </a:ln>
        </p:spPr>
      </p:pic>
      <p:sp>
        <p:nvSpPr>
          <p:cNvPr id="10" name="TextBox 9"/>
          <p:cNvSpPr txBox="1"/>
          <p:nvPr/>
        </p:nvSpPr>
        <p:spPr>
          <a:xfrm>
            <a:off x="4648200" y="2362200"/>
            <a:ext cx="4267200" cy="369332"/>
          </a:xfrm>
          <a:prstGeom prst="rect">
            <a:avLst/>
          </a:prstGeom>
          <a:noFill/>
        </p:spPr>
        <p:txBody>
          <a:bodyPr wrap="square" rtlCol="0">
            <a:spAutoFit/>
          </a:bodyPr>
          <a:lstStyle/>
          <a:p>
            <a:r>
              <a:rPr lang="en-US" dirty="0" smtClean="0"/>
              <a:t>Questions &amp; Answers</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eaLnBrk="1" hangingPunct="1"/>
            <a:r>
              <a:rPr lang="en-US" sz="3600" dirty="0" smtClean="0"/>
              <a:t>MTAC Update…</a:t>
            </a:r>
            <a:r>
              <a:rPr lang="en-US" sz="2800" baseline="30000" dirty="0" smtClean="0"/>
              <a:t> </a:t>
            </a:r>
          </a:p>
        </p:txBody>
      </p:sp>
      <p:sp>
        <p:nvSpPr>
          <p:cNvPr id="6147" name="Rectangle 3"/>
          <p:cNvSpPr>
            <a:spLocks noGrp="1" noChangeArrowheads="1"/>
          </p:cNvSpPr>
          <p:nvPr>
            <p:ph type="subTitle" idx="1"/>
          </p:nvPr>
        </p:nvSpPr>
        <p:spPr>
          <a:xfrm>
            <a:off x="4114800" y="3276600"/>
            <a:ext cx="4800600" cy="1981200"/>
          </a:xfrm>
        </p:spPr>
        <p:txBody>
          <a:bodyPr/>
          <a:lstStyle/>
          <a:p>
            <a:pPr marL="0" indent="0" algn="r" eaLnBrk="1" hangingPunct="1"/>
            <a:r>
              <a:rPr lang="en-US" sz="2400" b="1" dirty="0" smtClean="0"/>
              <a:t>… January 14 – 16, 2014 </a:t>
            </a:r>
          </a:p>
          <a:p>
            <a:pPr marL="0" indent="0" algn="r" eaLnBrk="1" hangingPunct="1">
              <a:spcAft>
                <a:spcPts val="600"/>
              </a:spcAft>
            </a:pPr>
            <a:endParaRPr lang="en-US" sz="2400" b="1" i="1" dirty="0" smtClean="0"/>
          </a:p>
          <a:p>
            <a:pPr marL="0" indent="0" algn="r" eaLnBrk="1" hangingPunct="1">
              <a:spcBef>
                <a:spcPts val="0"/>
              </a:spcBef>
            </a:pPr>
            <a:r>
              <a:rPr lang="en-US" b="1" i="1" dirty="0" smtClean="0"/>
              <a:t>Wanda Senne</a:t>
            </a:r>
          </a:p>
          <a:p>
            <a:pPr marL="0" indent="0" algn="r" eaLnBrk="1" hangingPunct="1"/>
            <a:r>
              <a:rPr lang="en-US" b="1" i="1" dirty="0" smtClean="0"/>
              <a:t>NAAD Meeting, February 28, 2014</a:t>
            </a:r>
          </a:p>
          <a:p>
            <a:pPr marL="0" indent="0" algn="ctr" eaLnBrk="1" hangingPunct="1"/>
            <a:endParaRPr lang="en-US" dirty="0" smtClean="0"/>
          </a:p>
          <a:p>
            <a:pPr marL="0" indent="0" algn="ctr" eaLnBrk="1" hangingPunct="1"/>
            <a:endParaRPr lang="en-US" dirty="0" smtClean="0"/>
          </a:p>
        </p:txBody>
      </p:sp>
      <p:grpSp>
        <p:nvGrpSpPr>
          <p:cNvPr id="6148" name="Group 11"/>
          <p:cNvGrpSpPr>
            <a:grpSpLocks/>
          </p:cNvGrpSpPr>
          <p:nvPr/>
        </p:nvGrpSpPr>
        <p:grpSpPr bwMode="auto">
          <a:xfrm>
            <a:off x="1371600" y="2305050"/>
            <a:ext cx="3352800" cy="3376613"/>
            <a:chOff x="1371600" y="2305050"/>
            <a:chExt cx="3352800" cy="3376613"/>
          </a:xfrm>
        </p:grpSpPr>
        <p:sp>
          <p:nvSpPr>
            <p:cNvPr id="6149" name="Rectangle 5"/>
            <p:cNvSpPr>
              <a:spLocks noChangeArrowheads="1"/>
            </p:cNvSpPr>
            <p:nvPr/>
          </p:nvSpPr>
          <p:spPr bwMode="auto">
            <a:xfrm>
              <a:off x="3810000" y="2305050"/>
              <a:ext cx="914400" cy="914400"/>
            </a:xfrm>
            <a:prstGeom prst="rect">
              <a:avLst/>
            </a:prstGeom>
            <a:solidFill>
              <a:schemeClr val="accent1"/>
            </a:solidFill>
            <a:ln w="9525" algn="ctr">
              <a:noFill/>
              <a:miter lim="800000"/>
              <a:headEnd/>
              <a:tailEnd/>
            </a:ln>
          </p:spPr>
          <p:txBody>
            <a:bodyPr wrap="none" anchor="ctr"/>
            <a:lstStyle/>
            <a:p>
              <a:pPr eaLnBrk="0" hangingPunct="0"/>
              <a:endParaRPr lang="en-US" dirty="0"/>
            </a:p>
          </p:txBody>
        </p:sp>
        <p:sp>
          <p:nvSpPr>
            <p:cNvPr id="6150" name="Rectangle 6"/>
            <p:cNvSpPr>
              <a:spLocks noChangeArrowheads="1"/>
            </p:cNvSpPr>
            <p:nvPr/>
          </p:nvSpPr>
          <p:spPr bwMode="auto">
            <a:xfrm>
              <a:off x="3810000" y="3371850"/>
              <a:ext cx="457200" cy="1066800"/>
            </a:xfrm>
            <a:prstGeom prst="rect">
              <a:avLst/>
            </a:prstGeom>
            <a:solidFill>
              <a:schemeClr val="accent2"/>
            </a:solidFill>
            <a:ln w="9525" algn="ctr">
              <a:noFill/>
              <a:miter lim="800000"/>
              <a:headEnd/>
              <a:tailEnd/>
            </a:ln>
          </p:spPr>
          <p:txBody>
            <a:bodyPr wrap="none" anchor="ctr"/>
            <a:lstStyle/>
            <a:p>
              <a:pPr eaLnBrk="0" hangingPunct="0"/>
              <a:endParaRPr lang="en-US" dirty="0"/>
            </a:p>
          </p:txBody>
        </p:sp>
        <p:pic>
          <p:nvPicPr>
            <p:cNvPr id="6151" name="Picture 7"/>
            <p:cNvPicPr>
              <a:picLocks noChangeAspect="1" noChangeArrowheads="1"/>
            </p:cNvPicPr>
            <p:nvPr/>
          </p:nvPicPr>
          <p:blipFill>
            <a:blip r:embed="rId2" cstate="print"/>
            <a:srcRect/>
            <a:stretch>
              <a:fillRect/>
            </a:stretch>
          </p:blipFill>
          <p:spPr bwMode="auto">
            <a:xfrm>
              <a:off x="1371600" y="2305050"/>
              <a:ext cx="2286000" cy="2133600"/>
            </a:xfrm>
            <a:prstGeom prst="rect">
              <a:avLst/>
            </a:prstGeom>
            <a:noFill/>
            <a:ln w="9525" algn="ctr">
              <a:noFill/>
              <a:miter lim="800000"/>
              <a:headEnd/>
              <a:tailEnd/>
            </a:ln>
          </p:spPr>
        </p:pic>
        <p:pic>
          <p:nvPicPr>
            <p:cNvPr id="6152" name="Picture 18" descr="Projector">
              <a:hlinkClick r:id="rId3"/>
            </p:cNvPr>
            <p:cNvPicPr>
              <a:picLocks noChangeAspect="1" noChangeArrowheads="1"/>
            </p:cNvPicPr>
            <p:nvPr/>
          </p:nvPicPr>
          <p:blipFill>
            <a:blip r:embed="rId4" cstate="print"/>
            <a:srcRect/>
            <a:stretch>
              <a:fillRect/>
            </a:stretch>
          </p:blipFill>
          <p:spPr bwMode="auto">
            <a:xfrm>
              <a:off x="3200400" y="4591050"/>
              <a:ext cx="1047750" cy="790575"/>
            </a:xfrm>
            <a:prstGeom prst="rect">
              <a:avLst/>
            </a:prstGeom>
            <a:noFill/>
            <a:ln w="9525">
              <a:noFill/>
              <a:miter lim="800000"/>
              <a:headEnd/>
              <a:tailEnd/>
            </a:ln>
          </p:spPr>
        </p:pic>
        <p:pic>
          <p:nvPicPr>
            <p:cNvPr id="6153" name="Picture 22"/>
            <p:cNvPicPr>
              <a:picLocks noChangeAspect="1" noChangeArrowheads="1"/>
            </p:cNvPicPr>
            <p:nvPr/>
          </p:nvPicPr>
          <p:blipFill>
            <a:blip r:embed="rId5" cstate="print"/>
            <a:stretch>
              <a:fillRect/>
            </a:stretch>
          </p:blipFill>
          <p:spPr bwMode="auto">
            <a:xfrm>
              <a:off x="1433036" y="4572000"/>
              <a:ext cx="1553528" cy="1109663"/>
            </a:xfrm>
            <a:prstGeom prst="rect">
              <a:avLst/>
            </a:prstGeom>
            <a:noFill/>
            <a:ln w="9525" algn="ctr">
              <a:noFill/>
              <a:miter lim="800000"/>
              <a:headEnd/>
              <a:tailEnd/>
            </a:ln>
          </p:spPr>
        </p:pic>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1143000" y="1143000"/>
            <a:ext cx="7391400" cy="5257800"/>
          </a:xfrm>
        </p:spPr>
        <p:txBody>
          <a:bodyPr/>
          <a:lstStyle/>
          <a:p>
            <a:r>
              <a:rPr lang="en-US" sz="1800" dirty="0" smtClean="0"/>
              <a:t>Service Performance</a:t>
            </a:r>
          </a:p>
          <a:p>
            <a:r>
              <a:rPr lang="en-US" sz="1800" dirty="0" smtClean="0"/>
              <a:t>MTE</a:t>
            </a:r>
          </a:p>
          <a:p>
            <a:r>
              <a:rPr lang="en-US" sz="1800" dirty="0" smtClean="0"/>
              <a:t>POSt Plan</a:t>
            </a:r>
          </a:p>
          <a:p>
            <a:r>
              <a:rPr lang="en-US" sz="1800" dirty="0" smtClean="0"/>
              <a:t>Labeling Lists</a:t>
            </a:r>
          </a:p>
          <a:p>
            <a:r>
              <a:rPr lang="en-US" sz="1800" dirty="0" smtClean="0"/>
              <a:t>5-Digit Schemes</a:t>
            </a:r>
          </a:p>
          <a:p>
            <a:r>
              <a:rPr lang="en-US" sz="1800" dirty="0" smtClean="0"/>
              <a:t>Load Leveling</a:t>
            </a:r>
          </a:p>
          <a:p>
            <a:r>
              <a:rPr lang="en-US" sz="1800" dirty="0" smtClean="0"/>
              <a:t>Full-Service Intelligent Mail Numbers</a:t>
            </a:r>
          </a:p>
          <a:p>
            <a:r>
              <a:rPr lang="en-US" sz="1800" dirty="0" smtClean="0"/>
              <a:t>UAA Study</a:t>
            </a:r>
          </a:p>
          <a:p>
            <a:r>
              <a:rPr lang="en-US" sz="1800" dirty="0" smtClean="0"/>
              <a:t>PAF Policy</a:t>
            </a:r>
          </a:p>
          <a:p>
            <a:r>
              <a:rPr lang="en-US" sz="1800" dirty="0" smtClean="0"/>
              <a:t>PARS for Flats</a:t>
            </a:r>
          </a:p>
          <a:p>
            <a:r>
              <a:rPr lang="en-US" sz="1800" dirty="0" smtClean="0"/>
              <a:t>FAST Appointments</a:t>
            </a:r>
          </a:p>
          <a:p>
            <a:r>
              <a:rPr lang="en-US" sz="1800" dirty="0" smtClean="0"/>
              <a:t>FCM Single Piece Rates</a:t>
            </a:r>
          </a:p>
          <a:p>
            <a:r>
              <a:rPr lang="en-US" sz="1800" dirty="0" smtClean="0"/>
              <a:t>Patent Troll Legislation</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3</a:t>
            </a:fld>
            <a:endParaRPr lang="en-US" dirty="0"/>
          </a:p>
        </p:txBody>
      </p:sp>
      <p:pic>
        <p:nvPicPr>
          <p:cNvPr id="6" name="Picture 5" descr="mail sort bins DBCS.jpg"/>
          <p:cNvPicPr>
            <a:picLocks noChangeAspect="1"/>
          </p:cNvPicPr>
          <p:nvPr/>
        </p:nvPicPr>
        <p:blipFill>
          <a:blip r:embed="rId2" cstate="print"/>
          <a:stretch>
            <a:fillRect/>
          </a:stretch>
        </p:blipFill>
        <p:spPr>
          <a:xfrm>
            <a:off x="6172200" y="1219200"/>
            <a:ext cx="2410968" cy="32112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Performance PQ I/FY14</a:t>
            </a:r>
            <a:br>
              <a:rPr lang="en-US" dirty="0" smtClean="0"/>
            </a:br>
            <a:r>
              <a:rPr lang="en-US" sz="2000" dirty="0" smtClean="0"/>
              <a:t>October – December 2013</a:t>
            </a:r>
            <a:endParaRPr lang="en-US" sz="2000" dirty="0"/>
          </a:p>
        </p:txBody>
      </p:sp>
      <p:sp>
        <p:nvSpPr>
          <p:cNvPr id="3" name="Content Placeholder 2"/>
          <p:cNvSpPr>
            <a:spLocks noGrp="1"/>
          </p:cNvSpPr>
          <p:nvPr>
            <p:ph idx="1"/>
          </p:nvPr>
        </p:nvSpPr>
        <p:spPr>
          <a:xfrm>
            <a:off x="1143000" y="1143000"/>
            <a:ext cx="7391400" cy="5105400"/>
          </a:xfrm>
        </p:spPr>
        <p:txBody>
          <a:bodyPr/>
          <a:lstStyle/>
          <a:p>
            <a:pPr>
              <a:buFont typeface="Arial" pitchFamily="34" charset="0"/>
              <a:buChar char="•"/>
            </a:pPr>
            <a:r>
              <a:rPr lang="en-US" dirty="0" smtClean="0"/>
              <a:t>First-Class Mail 95.89 for overnight</a:t>
            </a:r>
          </a:p>
          <a:p>
            <a:pPr lvl="1">
              <a:buFont typeface="Arial" pitchFamily="34" charset="0"/>
              <a:buChar char="•"/>
            </a:pPr>
            <a:r>
              <a:rPr lang="en-US" dirty="0" smtClean="0"/>
              <a:t>95.22 for two-day (target: 96.80)</a:t>
            </a:r>
          </a:p>
          <a:p>
            <a:pPr lvl="1">
              <a:buFont typeface="Arial" pitchFamily="34" charset="0"/>
              <a:buChar char="•"/>
            </a:pPr>
            <a:r>
              <a:rPr lang="en-US" dirty="0" smtClean="0"/>
              <a:t>93.26 for three- to five-day committed mail (targets 96.50, and 95.25, respectively) </a:t>
            </a:r>
          </a:p>
          <a:p>
            <a:pPr>
              <a:buFont typeface="Arial" pitchFamily="34" charset="0"/>
              <a:buChar char="•"/>
            </a:pPr>
            <a:r>
              <a:rPr lang="en-US" dirty="0" smtClean="0"/>
              <a:t>Standard Mail letters</a:t>
            </a:r>
          </a:p>
          <a:p>
            <a:pPr lvl="1">
              <a:buFont typeface="Arial" pitchFamily="34" charset="0"/>
              <a:buChar char="•"/>
            </a:pPr>
            <a:r>
              <a:rPr lang="en-US" dirty="0" smtClean="0"/>
              <a:t>89.95 for SCF entry (target of 91.00)</a:t>
            </a:r>
          </a:p>
          <a:p>
            <a:pPr lvl="1">
              <a:buFont typeface="Arial" pitchFamily="34" charset="0"/>
              <a:buChar char="•"/>
            </a:pPr>
            <a:r>
              <a:rPr lang="en-US" dirty="0" smtClean="0"/>
              <a:t>90.83 for NDC entry (target of 91.00)</a:t>
            </a:r>
          </a:p>
          <a:p>
            <a:pPr>
              <a:buFont typeface="Arial" pitchFamily="34" charset="0"/>
              <a:buChar char="•"/>
            </a:pPr>
            <a:r>
              <a:rPr lang="en-US" dirty="0" smtClean="0"/>
              <a:t>SCF- and NDC-entered flats</a:t>
            </a:r>
          </a:p>
          <a:p>
            <a:pPr lvl="1">
              <a:buFont typeface="Arial" pitchFamily="34" charset="0"/>
              <a:buChar char="•"/>
            </a:pPr>
            <a:r>
              <a:rPr lang="en-US" dirty="0" smtClean="0"/>
              <a:t>74.27 and 84.17 (91.00 target)</a:t>
            </a:r>
          </a:p>
          <a:p>
            <a:pPr>
              <a:buFont typeface="Arial" pitchFamily="34" charset="0"/>
              <a:buChar char="•"/>
            </a:pPr>
            <a:r>
              <a:rPr lang="en-US" dirty="0" smtClean="0"/>
              <a:t>Periodicals scored 83.87</a:t>
            </a:r>
          </a:p>
          <a:p>
            <a:pPr lvl="1">
              <a:buFont typeface="Arial" pitchFamily="34" charset="0"/>
              <a:buChar char="•"/>
            </a:pPr>
            <a:r>
              <a:rPr lang="en-US" dirty="0" smtClean="0"/>
              <a:t>Target of 91.00 </a:t>
            </a:r>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4</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Mail Transport Equipment – MTE</a:t>
            </a:r>
            <a:endParaRPr lang="en-US" dirty="0"/>
          </a:p>
        </p:txBody>
      </p:sp>
      <p:sp>
        <p:nvSpPr>
          <p:cNvPr id="3" name="Content Placeholder 2"/>
          <p:cNvSpPr>
            <a:spLocks noGrp="1"/>
          </p:cNvSpPr>
          <p:nvPr>
            <p:ph sz="half" idx="1"/>
          </p:nvPr>
        </p:nvSpPr>
        <p:spPr>
          <a:xfrm>
            <a:off x="4724400" y="1143000"/>
            <a:ext cx="4267200" cy="4648200"/>
          </a:xfrm>
        </p:spPr>
        <p:txBody>
          <a:bodyPr/>
          <a:lstStyle/>
          <a:p>
            <a:pPr indent="0"/>
            <a:r>
              <a:rPr lang="en-US" sz="2000" dirty="0" smtClean="0"/>
              <a:t>No cancelled orders during  fall 2013 mailing season</a:t>
            </a:r>
          </a:p>
          <a:p>
            <a:pPr marL="365760" lvl="1" indent="0">
              <a:buNone/>
            </a:pPr>
            <a:r>
              <a:rPr lang="en-US" sz="1600" dirty="0" smtClean="0"/>
              <a:t>Largest available MTE inventory in five years exceeded demand</a:t>
            </a:r>
          </a:p>
          <a:p>
            <a:pPr indent="0"/>
            <a:r>
              <a:rPr lang="en-US" sz="2000" dirty="0" smtClean="0"/>
              <a:t>Access MTEOR system for local mailers will be phased in by area: February thru September </a:t>
            </a:r>
          </a:p>
          <a:p>
            <a:pPr indent="0"/>
            <a:r>
              <a:rPr lang="en-US" sz="2000" dirty="0" smtClean="0"/>
              <a:t>Phase 1 of network rationalization </a:t>
            </a:r>
            <a:r>
              <a:rPr lang="en-US" sz="1600" dirty="0" smtClean="0"/>
              <a:t>(affecting 178 facilities) C</a:t>
            </a:r>
            <a:r>
              <a:rPr lang="en-US" sz="2000" dirty="0" smtClean="0"/>
              <a:t>omplete  February 1 </a:t>
            </a:r>
          </a:p>
          <a:p>
            <a:pPr marL="365760" lvl="1" indent="0">
              <a:buNone/>
            </a:pPr>
            <a:r>
              <a:rPr lang="en-US" sz="1600" dirty="0" smtClean="0"/>
              <a:t>Implementation of Phase 2, and the concurrent second round of service standard changes, has been postponed.</a:t>
            </a:r>
          </a:p>
          <a:p>
            <a:pPr marL="365760" lvl="1" indent="0">
              <a:buNone/>
            </a:pPr>
            <a:r>
              <a:rPr lang="en-US" sz="1600" dirty="0" smtClean="0"/>
              <a:t>No reschedule date was announced. </a:t>
            </a:r>
          </a:p>
          <a:p>
            <a:endParaRPr lang="en-US" dirty="0"/>
          </a:p>
        </p:txBody>
      </p:sp>
      <p:pic>
        <p:nvPicPr>
          <p:cNvPr id="6" name="Content Placeholder 5" descr="monkey_pallet.jpg"/>
          <p:cNvPicPr>
            <a:picLocks noGrp="1" noChangeAspect="1"/>
          </p:cNvPicPr>
          <p:nvPr>
            <p:ph sz="half" idx="2"/>
          </p:nvPr>
        </p:nvPicPr>
        <p:blipFill>
          <a:blip r:embed="rId2" cstate="print"/>
          <a:stretch>
            <a:fillRect/>
          </a:stretch>
        </p:blipFill>
        <p:spPr>
          <a:xfrm>
            <a:off x="1219200" y="1143000"/>
            <a:ext cx="3619500" cy="2823210"/>
          </a:xfrm>
        </p:spPr>
      </p:pic>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5</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572000"/>
            <a:ext cx="5486400" cy="566738"/>
          </a:xfrm>
        </p:spPr>
        <p:txBody>
          <a:bodyPr/>
          <a:lstStyle/>
          <a:p>
            <a:r>
              <a:rPr lang="en-US" dirty="0" smtClean="0"/>
              <a:t>POSt Plan</a:t>
            </a:r>
            <a:endParaRPr lang="en-US" dirty="0"/>
          </a:p>
        </p:txBody>
      </p:sp>
      <p:sp>
        <p:nvSpPr>
          <p:cNvPr id="3" name="Content Placeholder 2"/>
          <p:cNvSpPr>
            <a:spLocks noGrp="1"/>
          </p:cNvSpPr>
          <p:nvPr>
            <p:ph type="body" sz="half" idx="2"/>
          </p:nvPr>
        </p:nvSpPr>
        <p:spPr>
          <a:xfrm>
            <a:off x="1828800" y="5105400"/>
            <a:ext cx="6361112" cy="804862"/>
          </a:xfrm>
        </p:spPr>
        <p:txBody>
          <a:bodyPr/>
          <a:lstStyle/>
          <a:p>
            <a:r>
              <a:rPr lang="en-US" dirty="0" smtClean="0"/>
              <a:t>Implementation of the POSt Plan (reducing retail hours at low-activity post offices) was completed at 7,995 sites during FY 2013</a:t>
            </a:r>
          </a:p>
          <a:p>
            <a:r>
              <a:rPr lang="en-US" dirty="0" smtClean="0"/>
              <a:t>Will be completed at the remaining 5,186 sites during FY 2014 </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6</a:t>
            </a:fld>
            <a:endParaRPr lang="en-US" dirty="0"/>
          </a:p>
        </p:txBody>
      </p:sp>
      <p:pic>
        <p:nvPicPr>
          <p:cNvPr id="46082" name="Picture 2"/>
          <p:cNvPicPr>
            <a:picLocks noChangeAspect="1" noChangeArrowheads="1"/>
          </p:cNvPicPr>
          <p:nvPr/>
        </p:nvPicPr>
        <p:blipFill>
          <a:blip r:embed="rId2" cstate="print"/>
          <a:srcRect/>
          <a:stretch>
            <a:fillRect/>
          </a:stretch>
        </p:blipFill>
        <p:spPr bwMode="auto">
          <a:xfrm>
            <a:off x="2133600" y="1295400"/>
            <a:ext cx="5029200" cy="32194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List Release Cycle</a:t>
            </a:r>
            <a:endParaRPr lang="en-US" dirty="0"/>
          </a:p>
        </p:txBody>
      </p:sp>
      <p:sp>
        <p:nvSpPr>
          <p:cNvPr id="3" name="Content Placeholder 2"/>
          <p:cNvSpPr>
            <a:spLocks noGrp="1"/>
          </p:cNvSpPr>
          <p:nvPr>
            <p:ph idx="1"/>
          </p:nvPr>
        </p:nvSpPr>
        <p:spPr>
          <a:xfrm>
            <a:off x="1219200" y="1143000"/>
            <a:ext cx="7391400" cy="4648200"/>
          </a:xfrm>
        </p:spPr>
        <p:txBody>
          <a:bodyPr/>
          <a:lstStyle/>
          <a:p>
            <a:pPr marL="0" indent="0"/>
            <a:r>
              <a:rPr lang="en-US" dirty="0" smtClean="0"/>
              <a:t>Starting with the June 1, 2014 labeling list publication, USPS will provide a 30-day grace period for upcoming labeling list changes effective July 1, 2014 and </a:t>
            </a:r>
            <a:r>
              <a:rPr lang="en-US" u="sng" dirty="0" smtClean="0"/>
              <a:t>monthly </a:t>
            </a:r>
            <a:r>
              <a:rPr lang="en-US" dirty="0" smtClean="0"/>
              <a:t>publication of labeling lists will begin in June</a:t>
            </a:r>
          </a:p>
          <a:p>
            <a:pPr marL="0" indent="0"/>
            <a:r>
              <a:rPr lang="en-US" dirty="0" smtClean="0"/>
              <a:t>MERLIN machines have three sets of labeling lists.  </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7</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List Release Cycle</a:t>
            </a:r>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8</a:t>
            </a:fld>
            <a:endParaRPr lang="en-US" dirty="0"/>
          </a:p>
        </p:txBody>
      </p:sp>
      <p:pic>
        <p:nvPicPr>
          <p:cNvPr id="47105" name="Picture 1"/>
          <p:cNvPicPr>
            <a:picLocks noChangeAspect="1" noChangeArrowheads="1"/>
          </p:cNvPicPr>
          <p:nvPr/>
        </p:nvPicPr>
        <p:blipFill>
          <a:blip r:embed="rId2" cstate="print"/>
          <a:srcRect/>
          <a:stretch>
            <a:fillRect/>
          </a:stretch>
        </p:blipFill>
        <p:spPr bwMode="auto">
          <a:xfrm>
            <a:off x="1295400" y="1143000"/>
            <a:ext cx="7562850" cy="4829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5-Digit Scheme Changes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USPS expanded its L006 labeling list</a:t>
            </a:r>
          </a:p>
          <a:p>
            <a:pPr lvl="1">
              <a:buFont typeface="Arial" pitchFamily="34" charset="0"/>
              <a:buChar char="•"/>
            </a:pPr>
            <a:r>
              <a:rPr lang="en-US" dirty="0" smtClean="0"/>
              <a:t>Less separations required at the container level</a:t>
            </a:r>
          </a:p>
          <a:p>
            <a:pPr lvl="1">
              <a:buFont typeface="Arial" pitchFamily="34" charset="0"/>
              <a:buChar char="•"/>
            </a:pPr>
            <a:r>
              <a:rPr lang="en-US" dirty="0" smtClean="0"/>
              <a:t>Fuller trays</a:t>
            </a:r>
          </a:p>
          <a:p>
            <a:pPr lvl="1">
              <a:buFont typeface="Arial" pitchFamily="34" charset="0"/>
              <a:buChar char="•"/>
            </a:pPr>
            <a:r>
              <a:rPr lang="en-US" dirty="0" smtClean="0"/>
              <a:t>Bigger bundles</a:t>
            </a:r>
          </a:p>
          <a:p>
            <a:pPr lvl="1">
              <a:buFont typeface="Arial" pitchFamily="34" charset="0"/>
              <a:buChar char="•"/>
            </a:pPr>
            <a:r>
              <a:rPr lang="en-US" dirty="0" smtClean="0"/>
              <a:t>Larger pallets</a:t>
            </a:r>
          </a:p>
          <a:p>
            <a:pPr lvl="1">
              <a:buFont typeface="Arial" pitchFamily="34" charset="0"/>
              <a:buChar char="•"/>
            </a:pPr>
            <a:r>
              <a:rPr lang="en-US" dirty="0" smtClean="0"/>
              <a:t>Better utilization of transportation</a:t>
            </a:r>
          </a:p>
          <a:p>
            <a:pPr>
              <a:buFont typeface="Arial" pitchFamily="34" charset="0"/>
              <a:buChar char="•"/>
            </a:pPr>
            <a:r>
              <a:rPr lang="en-US" dirty="0" smtClean="0"/>
              <a:t>Monthly publication of labeling lists allows the USPS flexibility to update the lists based on changes in their environment</a:t>
            </a:r>
          </a:p>
          <a:p>
            <a:endParaRPr lang="en-US" dirty="0"/>
          </a:p>
        </p:txBody>
      </p:sp>
      <p:sp>
        <p:nvSpPr>
          <p:cNvPr id="4" name="Slide Number Placeholder 3"/>
          <p:cNvSpPr>
            <a:spLocks noGrp="1"/>
          </p:cNvSpPr>
          <p:nvPr>
            <p:ph type="sldNum" sz="quarter" idx="10"/>
          </p:nvPr>
        </p:nvSpPr>
        <p:spPr/>
        <p:txBody>
          <a:bodyPr/>
          <a:lstStyle/>
          <a:p>
            <a:pPr>
              <a:defRPr/>
            </a:pPr>
            <a:fld id="{EC745F5F-AB33-4C73-B2E9-3FF2E61B8532}" type="slidenum">
              <a:rPr lang="en-US" smtClean="0"/>
              <a:pPr>
                <a:defRPr/>
              </a:pPr>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quot;W&quot; Opening Slide">
  <a:themeElements>
    <a:clrScheme name="&quot;W&quot; Opening Slide 15">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609B05"/>
      </a:hlink>
      <a:folHlink>
        <a:srgbClr val="F0E605"/>
      </a:folHlink>
    </a:clrScheme>
    <a:fontScheme name="&quot;W&quot; Opening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charset="-128"/>
          </a:defRPr>
        </a:defPPr>
      </a:lstStyle>
    </a:spDef>
    <a:lnDef>
      <a:spPr bwMode="auto">
        <a:xfrm>
          <a:off x="0" y="0"/>
          <a:ext cx="1" cy="1"/>
        </a:xfrm>
        <a:custGeom>
          <a:avLst/>
          <a:gdLst/>
          <a:ahLst/>
          <a:cxnLst/>
          <a:rect l="0" t="0" r="0" b="0"/>
          <a:pathLst/>
        </a:custGeom>
        <a:noFill/>
        <a:ln w="571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charset="-128"/>
          </a:defRPr>
        </a:defPPr>
      </a:lstStyle>
    </a:lnDef>
  </a:objectDefaults>
  <a:extraClrSchemeLst>
    <a:extraClrScheme>
      <a:clrScheme name="&quot;W&quot; Opening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ot;W&quot; Opening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ot;W&quot; Opening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ot;W&quot; Opening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ot;W&quot; Opening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ot;W&quot; Opening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ot;W&quot; Opening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ot;W&quot; Opening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ot;W&quot; Opening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ot;W&quot; Opening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ot;W&quot; Opening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ot;W&quot; Opening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quot;W&quot; Opening Slide 13">
        <a:dk1>
          <a:srgbClr val="000000"/>
        </a:dk1>
        <a:lt1>
          <a:srgbClr val="FFFFFF"/>
        </a:lt1>
        <a:dk2>
          <a:srgbClr val="000000"/>
        </a:dk2>
        <a:lt2>
          <a:srgbClr val="808080"/>
        </a:lt2>
        <a:accent1>
          <a:srgbClr val="BF0030"/>
        </a:accent1>
        <a:accent2>
          <a:srgbClr val="FF9600"/>
        </a:accent2>
        <a:accent3>
          <a:srgbClr val="FFFFFF"/>
        </a:accent3>
        <a:accent4>
          <a:srgbClr val="000000"/>
        </a:accent4>
        <a:accent5>
          <a:srgbClr val="DCAAAD"/>
        </a:accent5>
        <a:accent6>
          <a:srgbClr val="E78700"/>
        </a:accent6>
        <a:hlink>
          <a:srgbClr val="3366CC"/>
        </a:hlink>
        <a:folHlink>
          <a:srgbClr val="F8E664"/>
        </a:folHlink>
      </a:clrScheme>
      <a:clrMap bg1="lt1" tx1="dk1" bg2="lt2" tx2="dk2" accent1="accent1" accent2="accent2" accent3="accent3" accent4="accent4" accent5="accent5" accent6="accent6" hlink="hlink" folHlink="folHlink"/>
    </a:extraClrScheme>
    <a:extraClrScheme>
      <a:clrScheme name="&quot;W&quot; Opening Slide 14">
        <a:dk1>
          <a:srgbClr val="000000"/>
        </a:dk1>
        <a:lt1>
          <a:srgbClr val="FFFFFF"/>
        </a:lt1>
        <a:dk2>
          <a:srgbClr val="000000"/>
        </a:dk2>
        <a:lt2>
          <a:srgbClr val="808080"/>
        </a:lt2>
        <a:accent1>
          <a:srgbClr val="BF0030"/>
        </a:accent1>
        <a:accent2>
          <a:srgbClr val="FF9600"/>
        </a:accent2>
        <a:accent3>
          <a:srgbClr val="FFFFFF"/>
        </a:accent3>
        <a:accent4>
          <a:srgbClr val="000000"/>
        </a:accent4>
        <a:accent5>
          <a:srgbClr val="DCAAAD"/>
        </a:accent5>
        <a:accent6>
          <a:srgbClr val="E78700"/>
        </a:accent6>
        <a:hlink>
          <a:srgbClr val="669900"/>
        </a:hlink>
        <a:folHlink>
          <a:srgbClr val="F8E664"/>
        </a:folHlink>
      </a:clrScheme>
      <a:clrMap bg1="lt1" tx1="dk1" bg2="lt2" tx2="dk2" accent1="accent1" accent2="accent2" accent3="accent3" accent4="accent4" accent5="accent5" accent6="accent6" hlink="hlink" folHlink="folHlink"/>
    </a:extraClrScheme>
    <a:extraClrScheme>
      <a:clrScheme name="&quot;W&quot; Opening Slide 15">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609B05"/>
        </a:hlink>
        <a:folHlink>
          <a:srgbClr val="F0E605"/>
        </a:folHlink>
      </a:clrScheme>
      <a:clrMap bg1="lt1" tx1="dk1" bg2="lt2" tx2="dk2" accent1="accent1" accent2="accent2" accent3="accent3" accent4="accent4" accent5="accent5" accent6="accent6" hlink="hlink" folHlink="folHlink"/>
    </a:extraClrScheme>
    <a:extraClrScheme>
      <a:clrScheme name="&quot;W&quot; Opening Slide 16">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919B5F"/>
        </a:hlink>
        <a:folHlink>
          <a:srgbClr val="FFCD6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MI Presentation Template">
  <a:themeElements>
    <a:clrScheme name="WMI Presentation Template 15">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919B5F"/>
      </a:hlink>
      <a:folHlink>
        <a:srgbClr val="FFCD64"/>
      </a:folHlink>
    </a:clrScheme>
    <a:fontScheme name="WMI Presentation Template">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charset="-128"/>
          </a:defRPr>
        </a:defPPr>
      </a:lstStyle>
    </a:spDef>
    <a:lnDef>
      <a:spPr bwMode="auto">
        <a:xfrm>
          <a:off x="0" y="0"/>
          <a:ext cx="1" cy="1"/>
        </a:xfrm>
        <a:custGeom>
          <a:avLst/>
          <a:gdLst/>
          <a:ahLst/>
          <a:cxnLst/>
          <a:rect l="0" t="0" r="0" b="0"/>
          <a:pathLst/>
        </a:custGeom>
        <a:noFill/>
        <a:ln w="571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charset="-128"/>
          </a:defRPr>
        </a:defPPr>
      </a:lstStyle>
    </a:lnDef>
  </a:objectDefaults>
  <a:extraClrSchemeLst>
    <a:extraClrScheme>
      <a:clrScheme name="WMI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MI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MI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MI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MI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MI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MI Presentation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MI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MI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MI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MI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MI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WMI Presentation Template 13">
        <a:dk1>
          <a:srgbClr val="000000"/>
        </a:dk1>
        <a:lt1>
          <a:srgbClr val="FFFFFF"/>
        </a:lt1>
        <a:dk2>
          <a:srgbClr val="000000"/>
        </a:dk2>
        <a:lt2>
          <a:srgbClr val="808080"/>
        </a:lt2>
        <a:accent1>
          <a:srgbClr val="BF0030"/>
        </a:accent1>
        <a:accent2>
          <a:srgbClr val="FF9600"/>
        </a:accent2>
        <a:accent3>
          <a:srgbClr val="FFFFFF"/>
        </a:accent3>
        <a:accent4>
          <a:srgbClr val="000000"/>
        </a:accent4>
        <a:accent5>
          <a:srgbClr val="DCAAAD"/>
        </a:accent5>
        <a:accent6>
          <a:srgbClr val="E78700"/>
        </a:accent6>
        <a:hlink>
          <a:srgbClr val="669900"/>
        </a:hlink>
        <a:folHlink>
          <a:srgbClr val="F8E664"/>
        </a:folHlink>
      </a:clrScheme>
      <a:clrMap bg1="lt1" tx1="dk1" bg2="lt2" tx2="dk2" accent1="accent1" accent2="accent2" accent3="accent3" accent4="accent4" accent5="accent5" accent6="accent6" hlink="hlink" folHlink="folHlink"/>
    </a:extraClrScheme>
    <a:extraClrScheme>
      <a:clrScheme name="WMI Presentation Template 14">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609B05"/>
        </a:hlink>
        <a:folHlink>
          <a:srgbClr val="F0E605"/>
        </a:folHlink>
      </a:clrScheme>
      <a:clrMap bg1="lt1" tx1="dk1" bg2="lt2" tx2="dk2" accent1="accent1" accent2="accent2" accent3="accent3" accent4="accent4" accent5="accent5" accent6="accent6" hlink="hlink" folHlink="folHlink"/>
    </a:extraClrScheme>
    <a:extraClrScheme>
      <a:clrScheme name="WMI Presentation Template 15">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919B5F"/>
        </a:hlink>
        <a:folHlink>
          <a:srgbClr val="FFCD6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WMI Presentation Template">
  <a:themeElements>
    <a:clrScheme name="WMI Presentation Template 14">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609B05"/>
      </a:hlink>
      <a:folHlink>
        <a:srgbClr val="F0E605"/>
      </a:folHlink>
    </a:clrScheme>
    <a:fontScheme name="WMI Presentation Template">
      <a:majorFont>
        <a:latin typeface="Arial"/>
        <a:ea typeface="ヒラギノ角ゴ Pro W3"/>
        <a:cs typeface=""/>
      </a:majorFont>
      <a:minorFont>
        <a:latin typeface="Arial"/>
        <a:ea typeface="ヒラギノ角ゴ Pro W3"/>
        <a:cs typeface=""/>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charset="-128"/>
          </a:defRPr>
        </a:defPPr>
      </a:lstStyle>
    </a:lnDef>
  </a:objectDefaults>
  <a:extraClrSchemeLst>
    <a:extraClrScheme>
      <a:clrScheme name="WMI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MI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MI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MI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MI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MI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MI Presentation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MI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MI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MI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MI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MI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WMI Presentation Template 13">
        <a:dk1>
          <a:srgbClr val="000000"/>
        </a:dk1>
        <a:lt1>
          <a:srgbClr val="FFFFFF"/>
        </a:lt1>
        <a:dk2>
          <a:srgbClr val="000000"/>
        </a:dk2>
        <a:lt2>
          <a:srgbClr val="808080"/>
        </a:lt2>
        <a:accent1>
          <a:srgbClr val="BF0030"/>
        </a:accent1>
        <a:accent2>
          <a:srgbClr val="FF9600"/>
        </a:accent2>
        <a:accent3>
          <a:srgbClr val="FFFFFF"/>
        </a:accent3>
        <a:accent4>
          <a:srgbClr val="000000"/>
        </a:accent4>
        <a:accent5>
          <a:srgbClr val="DCAAAD"/>
        </a:accent5>
        <a:accent6>
          <a:srgbClr val="E78700"/>
        </a:accent6>
        <a:hlink>
          <a:srgbClr val="669900"/>
        </a:hlink>
        <a:folHlink>
          <a:srgbClr val="F8E664"/>
        </a:folHlink>
      </a:clrScheme>
      <a:clrMap bg1="lt1" tx1="dk1" bg2="lt2" tx2="dk2" accent1="accent1" accent2="accent2" accent3="accent3" accent4="accent4" accent5="accent5" accent6="accent6" hlink="hlink" folHlink="folHlink"/>
    </a:extraClrScheme>
    <a:extraClrScheme>
      <a:clrScheme name="WMI Presentation Template 14">
        <a:dk1>
          <a:srgbClr val="000000"/>
        </a:dk1>
        <a:lt1>
          <a:srgbClr val="FFFFFF"/>
        </a:lt1>
        <a:dk2>
          <a:srgbClr val="000000"/>
        </a:dk2>
        <a:lt2>
          <a:srgbClr val="808080"/>
        </a:lt2>
        <a:accent1>
          <a:srgbClr val="C30000"/>
        </a:accent1>
        <a:accent2>
          <a:srgbClr val="F09B05"/>
        </a:accent2>
        <a:accent3>
          <a:srgbClr val="FFFFFF"/>
        </a:accent3>
        <a:accent4>
          <a:srgbClr val="000000"/>
        </a:accent4>
        <a:accent5>
          <a:srgbClr val="DEAAAA"/>
        </a:accent5>
        <a:accent6>
          <a:srgbClr val="D98C04"/>
        </a:accent6>
        <a:hlink>
          <a:srgbClr val="609B05"/>
        </a:hlink>
        <a:folHlink>
          <a:srgbClr val="F0E60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9913</TotalTime>
  <Words>1269</Words>
  <Application>Microsoft Office PowerPoint</Application>
  <PresentationFormat>On-screen Show (4:3)</PresentationFormat>
  <Paragraphs>140</Paragraphs>
  <Slides>19</Slides>
  <Notes>1</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"W" Opening Slide</vt:lpstr>
      <vt:lpstr>WMI Presentation Template</vt:lpstr>
      <vt:lpstr>1_WMI Presentation Template</vt:lpstr>
      <vt:lpstr>Slide 1</vt:lpstr>
      <vt:lpstr>MTAC Update… </vt:lpstr>
      <vt:lpstr>Agenda</vt:lpstr>
      <vt:lpstr>Service Performance PQ I/FY14 October – December 2013</vt:lpstr>
      <vt:lpstr>Mail Transport Equipment – MTE</vt:lpstr>
      <vt:lpstr>POSt Plan</vt:lpstr>
      <vt:lpstr>Labeling List Release Cycle</vt:lpstr>
      <vt:lpstr>Labeling List Release Cycle</vt:lpstr>
      <vt:lpstr>5-Digit Scheme Changes</vt:lpstr>
      <vt:lpstr>Load Leveling</vt:lpstr>
      <vt:lpstr>Load Leveling</vt:lpstr>
      <vt:lpstr>Full-Service Intelligent Mail #s</vt:lpstr>
      <vt:lpstr>UAA Study</vt:lpstr>
      <vt:lpstr>PAF Policy</vt:lpstr>
      <vt:lpstr>PARS for Flats – Spring 2014</vt:lpstr>
      <vt:lpstr>FAST Appointments</vt:lpstr>
      <vt:lpstr>FCM Single Piece Rates</vt:lpstr>
      <vt:lpstr>Patent Troll Legislation</vt:lpstr>
      <vt:lpstr>Thank you for your time… </vt:lpstr>
    </vt:vector>
  </TitlesOfParts>
  <Company>World Marketing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rmcclarin</dc:creator>
  <cp:lastModifiedBy>wsenne</cp:lastModifiedBy>
  <cp:revision>882</cp:revision>
  <dcterms:created xsi:type="dcterms:W3CDTF">2005-09-26T18:38:08Z</dcterms:created>
  <dcterms:modified xsi:type="dcterms:W3CDTF">2014-02-03T16:25:52Z</dcterms:modified>
</cp:coreProperties>
</file>